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24" r:id="rId5"/>
    <p:sldId id="302" r:id="rId6"/>
    <p:sldId id="304" r:id="rId7"/>
    <p:sldId id="315" r:id="rId8"/>
    <p:sldId id="310" r:id="rId9"/>
    <p:sldId id="327" r:id="rId10"/>
    <p:sldId id="331" r:id="rId11"/>
    <p:sldId id="330" r:id="rId12"/>
    <p:sldId id="332" r:id="rId13"/>
    <p:sldId id="336" r:id="rId14"/>
    <p:sldId id="313" r:id="rId15"/>
    <p:sldId id="329" r:id="rId16"/>
    <p:sldId id="335" r:id="rId17"/>
    <p:sldId id="328" r:id="rId18"/>
    <p:sldId id="333" r:id="rId19"/>
    <p:sldId id="325" r:id="rId20"/>
    <p:sldId id="294" r:id="rId21"/>
    <p:sldId id="295" r:id="rId22"/>
    <p:sldId id="326" r:id="rId23"/>
    <p:sldId id="314" r:id="rId24"/>
    <p:sldId id="311" r:id="rId25"/>
    <p:sldId id="31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DB6A60-B263-41CE-8A2E-176110860496}">
          <p14:sldIdLst>
            <p14:sldId id="324"/>
            <p14:sldId id="302"/>
            <p14:sldId id="304"/>
            <p14:sldId id="315"/>
            <p14:sldId id="310"/>
            <p14:sldId id="327"/>
            <p14:sldId id="331"/>
            <p14:sldId id="330"/>
            <p14:sldId id="332"/>
            <p14:sldId id="336"/>
            <p14:sldId id="313"/>
            <p14:sldId id="329"/>
            <p14:sldId id="335"/>
            <p14:sldId id="328"/>
            <p14:sldId id="333"/>
          </p14:sldIdLst>
        </p14:section>
        <p14:section name="Graveyard" id="{2FD4ED0C-792F-4519-9ABB-EE3DA5CF678D}">
          <p14:sldIdLst>
            <p14:sldId id="325"/>
            <p14:sldId id="294"/>
            <p14:sldId id="295"/>
            <p14:sldId id="326"/>
            <p14:sldId id="314"/>
            <p14:sldId id="311"/>
            <p14:sldId id="312"/>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804" autoAdjust="0"/>
  </p:normalViewPr>
  <p:slideViewPr>
    <p:cSldViewPr snapToGrid="0">
      <p:cViewPr>
        <p:scale>
          <a:sx n="66" d="100"/>
          <a:sy n="66" d="100"/>
        </p:scale>
        <p:origin x="528" y="144"/>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7126774058557279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521-4D15-B41F-EE0A176B77BD}"/>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521-4D15-B41F-EE0A176B77B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521-4D15-B41F-EE0A176B77BD}"/>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rgbClr val="D9D9D9"/>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ayout>
        <c:manualLayout>
          <c:xMode val="edge"/>
          <c:yMode val="edge"/>
          <c:x val="0.3911946571532115"/>
          <c:y val="0.90002543160365811"/>
          <c:w val="0.2176105915630839"/>
          <c:h val="5.24241309308262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6/9/2022</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6/9/2022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introduction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89712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is our conclusion?</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3966000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will be our future work</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2577980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Our personal compliance check for the Hackathon experience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76275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20</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22</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Content page</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p>
          <a:p>
            <a:r>
              <a:rPr lang="en-US" dirty="0"/>
              <a:t>Team page 2 second introduction, so nothing more than the name</a:t>
            </a:r>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10938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Problem statement; read out loud what the problem statement was, and indicate that we did not compy with the exact assignment. We used different models and different rules</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242737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Which rules are we checking against</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164074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process look like</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95551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requirement/rule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367402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How does the model half of our proces look like in more detail</a:t>
            </a:r>
            <a:endParaRPr lang="en-GB" dirty="0"/>
          </a:p>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95360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Who:</a:t>
            </a:r>
          </a:p>
          <a:p>
            <a:r>
              <a:rPr lang="nl-NL" dirty="0"/>
              <a:t>What does our app looks like?</a:t>
            </a: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32900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6/9/2022</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err="1">
                <a:solidFill>
                  <a:schemeClr val="accent2"/>
                </a:solidFill>
              </a:rPr>
              <a:t>SSoLDAC</a:t>
            </a:r>
            <a:r>
              <a:rPr lang="en-US" sz="1100" b="1" dirty="0">
                <a:solidFill>
                  <a:schemeClr val="accent2"/>
                </a:solidFill>
              </a:rPr>
              <a:t> 22</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Final presentation</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3906735" y="1899514"/>
            <a:ext cx="4694727" cy="490538"/>
          </a:xfrm>
        </p:spPr>
        <p:txBody>
          <a:bodyPr/>
          <a:lstStyle/>
          <a:p>
            <a:r>
              <a:rPr lang="en-US" dirty="0"/>
              <a:t>Summer School of Linked Data in Architecture &amp; Construction 2022</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September 10, 2022</a:t>
            </a:r>
          </a:p>
          <a:p>
            <a:r>
              <a:rPr lang="en-US" sz="1800" dirty="0"/>
              <a:t>Team8; The compliance checkers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pic>
        <p:nvPicPr>
          <p:cNvPr id="9" name="Picture 8">
            <a:extLst>
              <a:ext uri="{FF2B5EF4-FFF2-40B4-BE49-F238E27FC236}">
                <a16:creationId xmlns:a16="http://schemas.microsoft.com/office/drawing/2014/main" id="{1FF69E23-F9EA-10F0-614F-2F05CE2554E0}"/>
              </a:ext>
            </a:extLst>
          </p:cNvPr>
          <p:cNvPicPr>
            <a:picLocks noChangeAspect="1"/>
          </p:cNvPicPr>
          <p:nvPr/>
        </p:nvPicPr>
        <p:blipFill>
          <a:blip r:embed="rId4"/>
          <a:stretch>
            <a:fillRect/>
          </a:stretch>
        </p:blipFill>
        <p:spPr>
          <a:xfrm>
            <a:off x="497947" y="0"/>
            <a:ext cx="11196106" cy="5066238"/>
          </a:xfrm>
          <a:prstGeom prst="rect">
            <a:avLst/>
          </a:prstGeom>
        </p:spPr>
      </p:pic>
      <p:grpSp>
        <p:nvGrpSpPr>
          <p:cNvPr id="16" name="Group 15">
            <a:extLst>
              <a:ext uri="{FF2B5EF4-FFF2-40B4-BE49-F238E27FC236}">
                <a16:creationId xmlns:a16="http://schemas.microsoft.com/office/drawing/2014/main" id="{31659AE1-0414-F843-3270-AC435581D12C}"/>
              </a:ext>
            </a:extLst>
          </p:cNvPr>
          <p:cNvGrpSpPr/>
          <p:nvPr/>
        </p:nvGrpSpPr>
        <p:grpSpPr>
          <a:xfrm>
            <a:off x="9500393" y="5074328"/>
            <a:ext cx="2674645" cy="1783672"/>
            <a:chOff x="9500393" y="5074328"/>
            <a:chExt cx="2674645" cy="1783672"/>
          </a:xfrm>
        </p:grpSpPr>
        <p:pic>
          <p:nvPicPr>
            <p:cNvPr id="11" name="Picture 10">
              <a:extLst>
                <a:ext uri="{FF2B5EF4-FFF2-40B4-BE49-F238E27FC236}">
                  <a16:creationId xmlns:a16="http://schemas.microsoft.com/office/drawing/2014/main" id="{6D0FE3FB-C148-8200-B325-3DFC485A0A61}"/>
                </a:ext>
              </a:extLst>
            </p:cNvPr>
            <p:cNvPicPr>
              <a:picLocks noChangeAspect="1"/>
            </p:cNvPicPr>
            <p:nvPr/>
          </p:nvPicPr>
          <p:blipFill>
            <a:blip r:embed="rId5"/>
            <a:stretch>
              <a:fillRect/>
            </a:stretch>
          </p:blipFill>
          <p:spPr>
            <a:xfrm>
              <a:off x="9810421" y="5162309"/>
              <a:ext cx="2364617" cy="1695691"/>
            </a:xfrm>
            <a:prstGeom prst="rect">
              <a:avLst/>
            </a:prstGeom>
          </p:spPr>
        </p:pic>
        <p:sp>
          <p:nvSpPr>
            <p:cNvPr id="12" name="Rectangle 11">
              <a:extLst>
                <a:ext uri="{FF2B5EF4-FFF2-40B4-BE49-F238E27FC236}">
                  <a16:creationId xmlns:a16="http://schemas.microsoft.com/office/drawing/2014/main" id="{F5FC1CF5-A9FA-14CA-3792-C82D0F9C3AC9}"/>
                </a:ext>
              </a:extLst>
            </p:cNvPr>
            <p:cNvSpPr/>
            <p:nvPr/>
          </p:nvSpPr>
          <p:spPr>
            <a:xfrm>
              <a:off x="11123271" y="6018361"/>
              <a:ext cx="520861" cy="83963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3735EBE-D200-9047-735F-E97C0B8B2891}"/>
                </a:ext>
              </a:extLst>
            </p:cNvPr>
            <p:cNvSpPr/>
            <p:nvPr/>
          </p:nvSpPr>
          <p:spPr>
            <a:xfrm>
              <a:off x="9500393" y="5612356"/>
              <a:ext cx="1605916" cy="1237554"/>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41FE81E-AC04-7A4E-83F3-51D2E5375662}"/>
                </a:ext>
              </a:extLst>
            </p:cNvPr>
            <p:cNvSpPr/>
            <p:nvPr/>
          </p:nvSpPr>
          <p:spPr>
            <a:xfrm>
              <a:off x="11106308" y="5074328"/>
              <a:ext cx="1068729" cy="944032"/>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D664569-4FFD-4F41-10C6-510C17760656}"/>
                </a:ext>
              </a:extLst>
            </p:cNvPr>
            <p:cNvSpPr/>
            <p:nvPr/>
          </p:nvSpPr>
          <p:spPr>
            <a:xfrm>
              <a:off x="11661094" y="5993294"/>
              <a:ext cx="494014" cy="856051"/>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429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dirty="0"/>
              <a:t>With the use of parsers we have been able to create linked data out of an IFC. With the BCF output we have a closed loop workflow for generating regulation issues and handing them to the designer, independent of the discipline.</a:t>
            </a:r>
          </a:p>
          <a:p>
            <a:endParaRPr lang="en-US"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Team8</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pic>
        <p:nvPicPr>
          <p:cNvPr id="6" name="Picture 5" descr="A white board with writing on it&#10;&#10;Description automatically generated with low confidence">
            <a:extLst>
              <a:ext uri="{FF2B5EF4-FFF2-40B4-BE49-F238E27FC236}">
                <a16:creationId xmlns:a16="http://schemas.microsoft.com/office/drawing/2014/main" id="{316AEC20-6D69-CDBA-56F4-FE091C40B120}"/>
              </a:ext>
            </a:extLst>
          </p:cNvPr>
          <p:cNvPicPr>
            <a:picLocks noChangeAspect="1"/>
          </p:cNvPicPr>
          <p:nvPr/>
        </p:nvPicPr>
        <p:blipFill>
          <a:blip r:embed="rId4"/>
          <a:stretch>
            <a:fillRect/>
          </a:stretch>
        </p:blipFill>
        <p:spPr>
          <a:xfrm>
            <a:off x="5483672" y="1800533"/>
            <a:ext cx="6450875" cy="3256935"/>
          </a:xfrm>
          <a:prstGeom prst="rect">
            <a:avLst/>
          </a:prstGeom>
        </p:spPr>
      </p:pic>
    </p:spTree>
    <p:extLst>
      <p:ext uri="{BB962C8B-B14F-4D97-AF65-F5344CB8AC3E}">
        <p14:creationId xmlns:p14="http://schemas.microsoft.com/office/powerpoint/2010/main" val="71553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standing next to a robot&#10;&#10;Description automatically generated with low confidence">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5360" r="15360"/>
          <a:stretch>
            <a:fillRect/>
          </a:stretch>
        </p:blipFill>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r>
              <a:rPr lang="nl-NL" dirty="0"/>
              <a:t>Add User Interface for the requirement part</a:t>
            </a:r>
          </a:p>
          <a:p>
            <a:r>
              <a:rPr lang="nl-NL" dirty="0"/>
              <a:t>Autopopulate the data in the model, instead of plain messaging to design</a:t>
            </a:r>
          </a:p>
          <a:p>
            <a:pPr lvl="1"/>
            <a:r>
              <a:rPr lang="nl-NL" dirty="0"/>
              <a:t>“autoresolve problem”</a:t>
            </a:r>
          </a:p>
          <a:p>
            <a:r>
              <a:rPr lang="en-GB" dirty="0"/>
              <a:t>Standardize building industry</a:t>
            </a:r>
          </a:p>
          <a:p>
            <a:r>
              <a:rPr lang="en-GB" dirty="0"/>
              <a:t>“look at solution for density issue”</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p:txBody>
          <a:bodyPr/>
          <a:lstStyle/>
          <a:p>
            <a:r>
              <a:rPr lang="nl-NL" dirty="0"/>
              <a:t>Future work</a:t>
            </a:r>
            <a:endParaRPr lang="en-GB" dirty="0"/>
          </a:p>
        </p:txBody>
      </p:sp>
    </p:spTree>
    <p:extLst>
      <p:ext uri="{BB962C8B-B14F-4D97-AF65-F5344CB8AC3E}">
        <p14:creationId xmlns:p14="http://schemas.microsoft.com/office/powerpoint/2010/main" val="1118751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6E7C3D1-B300-1C56-BD79-3268A3C3DC0E}"/>
              </a:ext>
            </a:extLst>
          </p:cNvPr>
          <p:cNvPicPr>
            <a:picLocks noGrp="1" noChangeAspect="1"/>
          </p:cNvPicPr>
          <p:nvPr>
            <p:ph type="pic" sz="quarter" idx="10"/>
          </p:nvPr>
        </p:nvPicPr>
        <p:blipFill>
          <a:blip r:embed="rId3"/>
          <a:srcRect l="12867" r="12867"/>
          <a:stretch/>
        </p:blipFill>
        <p:spPr>
          <a:xfrm>
            <a:off x="5733416" y="624239"/>
            <a:ext cx="5855754" cy="5631571"/>
          </a:xfrm>
        </p:spPr>
      </p:pic>
      <p:sp>
        <p:nvSpPr>
          <p:cNvPr id="8" name="Text Placeholder 7">
            <a:extLst>
              <a:ext uri="{FF2B5EF4-FFF2-40B4-BE49-F238E27FC236}">
                <a16:creationId xmlns:a16="http://schemas.microsoft.com/office/drawing/2014/main" id="{FC138F1D-9D95-B50C-5CAF-13A1B825337B}"/>
              </a:ext>
            </a:extLst>
          </p:cNvPr>
          <p:cNvSpPr>
            <a:spLocks noGrp="1"/>
          </p:cNvSpPr>
          <p:nvPr>
            <p:ph type="body" sz="quarter" idx="12"/>
          </p:nvPr>
        </p:nvSpPr>
        <p:spPr/>
        <p:txBody>
          <a:bodyPr/>
          <a:lstStyle/>
          <a:p>
            <a:pPr>
              <a:spcBef>
                <a:spcPts val="0"/>
              </a:spcBef>
            </a:pPr>
            <a:r>
              <a:rPr lang="nl-NL" dirty="0"/>
              <a:t>Learned something		</a:t>
            </a:r>
            <a:r>
              <a:rPr lang="en-GB" sz="2800" dirty="0">
                <a:solidFill>
                  <a:srgbClr val="00B050"/>
                </a:solidFill>
                <a:sym typeface="Wingdings" panose="05000000000000000000" pitchFamily="2" charset="2"/>
              </a:rPr>
              <a:t></a:t>
            </a:r>
            <a:endParaRPr lang="nl-NL" sz="2800" dirty="0">
              <a:solidFill>
                <a:srgbClr val="00B050"/>
              </a:solidFill>
            </a:endParaRPr>
          </a:p>
          <a:p>
            <a:pPr>
              <a:spcBef>
                <a:spcPts val="0"/>
              </a:spcBef>
            </a:pPr>
            <a:r>
              <a:rPr lang="nl-NL" dirty="0"/>
              <a:t>Had fun			</a:t>
            </a:r>
            <a:r>
              <a:rPr lang="en-GB" sz="2800" dirty="0">
                <a:solidFill>
                  <a:srgbClr val="00B050"/>
                </a:solidFill>
                <a:sym typeface="Wingdings" panose="05000000000000000000" pitchFamily="2" charset="2"/>
              </a:rPr>
              <a:t></a:t>
            </a:r>
            <a:endParaRPr lang="nl-NL" sz="2800" dirty="0"/>
          </a:p>
          <a:p>
            <a:pPr>
              <a:spcBef>
                <a:spcPts val="0"/>
              </a:spcBef>
            </a:pPr>
            <a:r>
              <a:rPr lang="en-GB" dirty="0"/>
              <a:t>Interacted in meaningful way	</a:t>
            </a:r>
            <a:r>
              <a:rPr lang="en-GB" sz="2800" dirty="0">
                <a:solidFill>
                  <a:srgbClr val="00B050"/>
                </a:solidFill>
                <a:sym typeface="Wingdings" panose="05000000000000000000" pitchFamily="2" charset="2"/>
              </a:rPr>
              <a:t></a:t>
            </a:r>
            <a:endParaRPr lang="en-GB" dirty="0"/>
          </a:p>
          <a:p>
            <a:pPr>
              <a:spcBef>
                <a:spcPts val="0"/>
              </a:spcBef>
            </a:pPr>
            <a:r>
              <a:rPr lang="en-GB" dirty="0"/>
              <a:t>Fully operational product	</a:t>
            </a:r>
            <a:r>
              <a:rPr lang="en-GB" sz="2800" dirty="0">
                <a:solidFill>
                  <a:srgbClr val="FF0000"/>
                </a:solidFill>
                <a:sym typeface="Wingdings" panose="05000000000000000000" pitchFamily="2" charset="2"/>
              </a:rPr>
              <a:t></a:t>
            </a:r>
            <a:endParaRPr lang="en-GB" dirty="0">
              <a:solidFill>
                <a:srgbClr val="FF0000"/>
              </a:solidFill>
            </a:endParaRPr>
          </a:p>
          <a:p>
            <a:pPr>
              <a:spcBef>
                <a:spcPts val="0"/>
              </a:spcBef>
            </a:pPr>
            <a:r>
              <a:rPr lang="en-GB" dirty="0"/>
              <a:t>Have #1 position		</a:t>
            </a:r>
            <a:r>
              <a:rPr lang="en-GB" b="1" dirty="0"/>
              <a:t>TBD</a:t>
            </a:r>
            <a:r>
              <a:rPr lang="en-GB" sz="2800" b="1" dirty="0"/>
              <a:t> </a:t>
            </a:r>
          </a:p>
        </p:txBody>
      </p:sp>
      <p:sp>
        <p:nvSpPr>
          <p:cNvPr id="6" name="Title 5">
            <a:extLst>
              <a:ext uri="{FF2B5EF4-FFF2-40B4-BE49-F238E27FC236}">
                <a16:creationId xmlns:a16="http://schemas.microsoft.com/office/drawing/2014/main" id="{A17821DF-9BEF-BC57-4BAE-F13B2A970140}"/>
              </a:ext>
            </a:extLst>
          </p:cNvPr>
          <p:cNvSpPr>
            <a:spLocks noGrp="1"/>
          </p:cNvSpPr>
          <p:nvPr>
            <p:ph type="title"/>
          </p:nvPr>
        </p:nvSpPr>
        <p:spPr>
          <a:xfrm>
            <a:off x="660399" y="805213"/>
            <a:ext cx="11307824" cy="830997"/>
          </a:xfrm>
        </p:spPr>
        <p:txBody>
          <a:bodyPr/>
          <a:lstStyle/>
          <a:p>
            <a:r>
              <a:rPr lang="nl-NL" dirty="0"/>
              <a:t>Compliance check Hackathon experience</a:t>
            </a:r>
            <a:endParaRPr lang="en-GB" dirty="0"/>
          </a:p>
        </p:txBody>
      </p:sp>
    </p:spTree>
    <p:extLst>
      <p:ext uri="{BB962C8B-B14F-4D97-AF65-F5344CB8AC3E}">
        <p14:creationId xmlns:p14="http://schemas.microsoft.com/office/powerpoint/2010/main" val="3026810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71C21-3B0D-CEBE-0013-1D31BC3856EB}"/>
              </a:ext>
            </a:extLst>
          </p:cNvPr>
          <p:cNvSpPr>
            <a:spLocks noGrp="1"/>
          </p:cNvSpPr>
          <p:nvPr>
            <p:ph type="body" sz="quarter" idx="10"/>
          </p:nvPr>
        </p:nvSpPr>
        <p:spPr/>
        <p:txBody>
          <a:bodyPr/>
          <a:lstStyle/>
          <a:p>
            <a:r>
              <a:rPr lang="nl-NL" b="1" dirty="0">
                <a:solidFill>
                  <a:schemeClr val="accent4"/>
                </a:solidFill>
              </a:rPr>
              <a:t>Team8;</a:t>
            </a:r>
          </a:p>
          <a:p>
            <a:pPr>
              <a:lnSpc>
                <a:spcPct val="100000"/>
              </a:lnSpc>
              <a:spcBef>
                <a:spcPts val="0"/>
              </a:spcBef>
            </a:pPr>
            <a:r>
              <a:rPr lang="nl-NL" sz="2000" dirty="0">
                <a:solidFill>
                  <a:schemeClr val="tx1"/>
                </a:solidFill>
              </a:rPr>
              <a:t>Adam</a:t>
            </a:r>
          </a:p>
          <a:p>
            <a:pPr>
              <a:lnSpc>
                <a:spcPct val="100000"/>
              </a:lnSpc>
              <a:spcBef>
                <a:spcPts val="0"/>
              </a:spcBef>
            </a:pPr>
            <a:r>
              <a:rPr lang="nl-NL" sz="2000" dirty="0">
                <a:solidFill>
                  <a:schemeClr val="tx1"/>
                </a:solidFill>
              </a:rPr>
              <a:t>Detlev</a:t>
            </a:r>
          </a:p>
          <a:p>
            <a:pPr>
              <a:lnSpc>
                <a:spcPct val="100000"/>
              </a:lnSpc>
              <a:spcBef>
                <a:spcPts val="0"/>
              </a:spcBef>
            </a:pPr>
            <a:r>
              <a:rPr lang="nl-NL" sz="2000" dirty="0">
                <a:solidFill>
                  <a:schemeClr val="tx1"/>
                </a:solidFill>
              </a:rPr>
              <a:t>Deillza</a:t>
            </a:r>
          </a:p>
          <a:p>
            <a:pPr>
              <a:lnSpc>
                <a:spcPct val="100000"/>
              </a:lnSpc>
              <a:spcBef>
                <a:spcPts val="0"/>
              </a:spcBef>
            </a:pPr>
            <a:r>
              <a:rPr lang="nl-NL" sz="2000" dirty="0">
                <a:solidFill>
                  <a:schemeClr val="tx1"/>
                </a:solidFill>
              </a:rPr>
              <a:t>Dimitris</a:t>
            </a:r>
          </a:p>
          <a:p>
            <a:endParaRPr lang="en-GB" dirty="0"/>
          </a:p>
        </p:txBody>
      </p:sp>
      <p:sp>
        <p:nvSpPr>
          <p:cNvPr id="4" name="Picture Placeholder 3">
            <a:extLst>
              <a:ext uri="{FF2B5EF4-FFF2-40B4-BE49-F238E27FC236}">
                <a16:creationId xmlns:a16="http://schemas.microsoft.com/office/drawing/2014/main" id="{3A57AA3E-BC7C-F2C1-B31D-C6A025F3CF21}"/>
              </a:ext>
            </a:extLst>
          </p:cNvPr>
          <p:cNvSpPr>
            <a:spLocks noGrp="1"/>
          </p:cNvSpPr>
          <p:nvPr>
            <p:ph type="pic" sz="quarter" idx="13"/>
          </p:nvPr>
        </p:nvSpPr>
        <p:spPr/>
      </p:sp>
      <p:sp>
        <p:nvSpPr>
          <p:cNvPr id="5" name="Title 4">
            <a:extLst>
              <a:ext uri="{FF2B5EF4-FFF2-40B4-BE49-F238E27FC236}">
                <a16:creationId xmlns:a16="http://schemas.microsoft.com/office/drawing/2014/main" id="{C773E470-CB78-3C9A-8607-FAE281A8864E}"/>
              </a:ext>
            </a:extLst>
          </p:cNvPr>
          <p:cNvSpPr>
            <a:spLocks noGrp="1"/>
          </p:cNvSpPr>
          <p:nvPr>
            <p:ph type="title"/>
          </p:nvPr>
        </p:nvSpPr>
        <p:spPr/>
        <p:txBody>
          <a:bodyPr/>
          <a:lstStyle/>
          <a:p>
            <a:r>
              <a:rPr lang="nl-NL" dirty="0"/>
              <a:t>Questions</a:t>
            </a:r>
            <a:endParaRPr lang="en-GB" dirty="0"/>
          </a:p>
        </p:txBody>
      </p:sp>
      <p:pic>
        <p:nvPicPr>
          <p:cNvPr id="9" name="Picture 8">
            <a:extLst>
              <a:ext uri="{FF2B5EF4-FFF2-40B4-BE49-F238E27FC236}">
                <a16:creationId xmlns:a16="http://schemas.microsoft.com/office/drawing/2014/main" id="{55811C33-D850-AB5B-3CC2-BDE8AE37F204}"/>
              </a:ext>
            </a:extLst>
          </p:cNvPr>
          <p:cNvPicPr>
            <a:picLocks noChangeAspect="1"/>
          </p:cNvPicPr>
          <p:nvPr/>
        </p:nvPicPr>
        <p:blipFill>
          <a:blip r:embed="rId2"/>
          <a:stretch>
            <a:fillRect/>
          </a:stretch>
        </p:blipFill>
        <p:spPr>
          <a:xfrm flipH="1">
            <a:off x="7742872" y="3514725"/>
            <a:ext cx="4330700" cy="3248025"/>
          </a:xfrm>
          <a:prstGeom prst="rect">
            <a:avLst/>
          </a:prstGeom>
        </p:spPr>
      </p:pic>
      <p:pic>
        <p:nvPicPr>
          <p:cNvPr id="11" name="Picture 10">
            <a:extLst>
              <a:ext uri="{FF2B5EF4-FFF2-40B4-BE49-F238E27FC236}">
                <a16:creationId xmlns:a16="http://schemas.microsoft.com/office/drawing/2014/main" id="{CB0FB46B-DF8A-27FA-DD26-A7A0123E12AF}"/>
              </a:ext>
            </a:extLst>
          </p:cNvPr>
          <p:cNvPicPr>
            <a:picLocks noChangeAspect="1"/>
          </p:cNvPicPr>
          <p:nvPr/>
        </p:nvPicPr>
        <p:blipFill>
          <a:blip r:embed="rId3"/>
          <a:stretch>
            <a:fillRect/>
          </a:stretch>
        </p:blipFill>
        <p:spPr>
          <a:xfrm>
            <a:off x="4791074" y="1401106"/>
            <a:ext cx="4330700" cy="3248025"/>
          </a:xfrm>
          <a:prstGeom prst="rect">
            <a:avLst/>
          </a:prstGeom>
        </p:spPr>
      </p:pic>
      <p:pic>
        <p:nvPicPr>
          <p:cNvPr id="7" name="Picture 6">
            <a:extLst>
              <a:ext uri="{FF2B5EF4-FFF2-40B4-BE49-F238E27FC236}">
                <a16:creationId xmlns:a16="http://schemas.microsoft.com/office/drawing/2014/main" id="{A92D2284-477E-39DD-0A39-9861522F1B1E}"/>
              </a:ext>
            </a:extLst>
          </p:cNvPr>
          <p:cNvPicPr>
            <a:picLocks noChangeAspect="1"/>
          </p:cNvPicPr>
          <p:nvPr/>
        </p:nvPicPr>
        <p:blipFill>
          <a:blip r:embed="rId4"/>
          <a:stretch>
            <a:fillRect/>
          </a:stretch>
        </p:blipFill>
        <p:spPr>
          <a:xfrm>
            <a:off x="8715375" y="1636210"/>
            <a:ext cx="3358197" cy="2518648"/>
          </a:xfrm>
          <a:prstGeom prst="rect">
            <a:avLst/>
          </a:prstGeom>
        </p:spPr>
      </p:pic>
    </p:spTree>
    <p:extLst>
      <p:ext uri="{BB962C8B-B14F-4D97-AF65-F5344CB8AC3E}">
        <p14:creationId xmlns:p14="http://schemas.microsoft.com/office/powerpoint/2010/main" val="44225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E00E06-6F18-89FB-7916-52673AA351F0}"/>
              </a:ext>
            </a:extLst>
          </p:cNvPr>
          <p:cNvSpPr>
            <a:spLocks noGrp="1"/>
          </p:cNvSpPr>
          <p:nvPr>
            <p:ph type="pic" sz="quarter" idx="10"/>
          </p:nvPr>
        </p:nvSpPr>
        <p:spPr/>
      </p:sp>
      <p:sp>
        <p:nvSpPr>
          <p:cNvPr id="9" name="Text Placeholder 8">
            <a:extLst>
              <a:ext uri="{FF2B5EF4-FFF2-40B4-BE49-F238E27FC236}">
                <a16:creationId xmlns:a16="http://schemas.microsoft.com/office/drawing/2014/main" id="{69AEF0EF-A23B-A479-D43A-AD6B2048D86C}"/>
              </a:ext>
            </a:extLst>
          </p:cNvPr>
          <p:cNvSpPr>
            <a:spLocks noGrp="1"/>
          </p:cNvSpPr>
          <p:nvPr>
            <p:ph type="body" sz="quarter" idx="11"/>
          </p:nvPr>
        </p:nvSpPr>
        <p:spPr/>
        <p:txBody>
          <a:bodyPr/>
          <a:lstStyle/>
          <a:p>
            <a:endParaRPr lang="en-GB"/>
          </a:p>
        </p:txBody>
      </p:sp>
      <p:sp>
        <p:nvSpPr>
          <p:cNvPr id="7" name="Title 6">
            <a:extLst>
              <a:ext uri="{FF2B5EF4-FFF2-40B4-BE49-F238E27FC236}">
                <a16:creationId xmlns:a16="http://schemas.microsoft.com/office/drawing/2014/main" id="{F148787E-916D-FD62-983A-734195CC5A09}"/>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40ACCD03-B942-16EB-ED36-77E89CCC2E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33" b="10633"/>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16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Results from last year</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Growth by sector</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1141465937"/>
              </p:ext>
            </p:extLst>
          </p:nvPr>
        </p:nvGraphicFramePr>
        <p:xfrm>
          <a:off x="784225" y="1954646"/>
          <a:ext cx="10623550" cy="408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Growth by sector </a:t>
            </a:r>
          </a:p>
        </p:txBody>
      </p:sp>
      <p:graphicFrame>
        <p:nvGraphicFramePr>
          <p:cNvPr id="8" name="Table 4">
            <a:extLst>
              <a:ext uri="{FF2B5EF4-FFF2-40B4-BE49-F238E27FC236}">
                <a16:creationId xmlns:a16="http://schemas.microsoft.com/office/drawing/2014/main" id="{9A8E8C2A-A8BD-45E2-9295-7C18164F12B0}"/>
              </a:ext>
            </a:extLst>
          </p:cNvPr>
          <p:cNvGraphicFramePr>
            <a:graphicFrameLocks/>
          </p:cNvGraphicFramePr>
          <p:nvPr>
            <p:extLst>
              <p:ext uri="{D42A27DB-BD31-4B8C-83A1-F6EECF244321}">
                <p14:modId xmlns:p14="http://schemas.microsoft.com/office/powerpoint/2010/main" val="54750625"/>
              </p:ext>
            </p:extLst>
          </p:nvPr>
        </p:nvGraphicFramePr>
        <p:xfrm>
          <a:off x="1028700" y="2239282"/>
          <a:ext cx="10134600" cy="3429000"/>
        </p:xfrm>
        <a:graphic>
          <a:graphicData uri="http://schemas.openxmlformats.org/drawingml/2006/table">
            <a:tbl>
              <a:tblPr firstRow="1">
                <a:tableStyleId>{69012ECD-51FC-41F1-AA8D-1B2483CD663E}</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6350" cap="flat" cmpd="sng" algn="ctr">
                      <a:noFill/>
                      <a:prstDash val="solid"/>
                      <a:miter lim="800000"/>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Q1</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Q2</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Q3</a:t>
                      </a:r>
                      <a:endParaRPr lang="en-US" sz="1600" dirty="0">
                        <a:solidFill>
                          <a:schemeClr val="tx1"/>
                        </a:solidFill>
                        <a:latin typeface="+mn-lt"/>
                        <a:cs typeface="Biome Light" panose="020B0303030204020804" pitchFamily="34" charset="0"/>
                      </a:endParaRPr>
                    </a:p>
                  </a:txBody>
                  <a:tcPr anchor="ctr">
                    <a:lnL>
                      <a:noFill/>
                    </a:lnL>
                    <a:lnR>
                      <a:noFill/>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Q4</a:t>
                      </a:r>
                      <a:endParaRPr lang="en-US" sz="1600" dirty="0">
                        <a:solidFill>
                          <a:schemeClr val="tx1"/>
                        </a:solidFill>
                        <a:latin typeface="+mn-lt"/>
                        <a:cs typeface="Biome Light" panose="020B0303030204020804" pitchFamily="34" charset="0"/>
                      </a:endParaRPr>
                    </a:p>
                  </a:txBody>
                  <a:tcPr anchor="ctr">
                    <a:lnL>
                      <a:noFill/>
                    </a:lnL>
                    <a:lnR w="6350" cap="flat" cmpd="sng" algn="ctr">
                      <a:noFill/>
                      <a:prstDash val="solid"/>
                      <a:miter lim="800000"/>
                    </a:lnR>
                    <a:lnT w="6350" cap="flat" cmpd="sng" algn="ctr">
                      <a:noFill/>
                      <a:prstDash val="solid"/>
                      <a:miter lim="800000"/>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571500">
                <a:tc>
                  <a:txBody>
                    <a:bodyPr/>
                    <a:lstStyle/>
                    <a:p>
                      <a:r>
                        <a:rPr lang="en-US" sz="1600" dirty="0">
                          <a:solidFill>
                            <a:schemeClr val="tx1"/>
                          </a:solidFill>
                        </a:rPr>
                        <a:t>Series 1</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60208656"/>
                  </a:ext>
                </a:extLst>
              </a:tr>
              <a:tr h="571500">
                <a:tc>
                  <a:txBody>
                    <a:bodyPr/>
                    <a:lstStyle/>
                    <a:p>
                      <a:r>
                        <a:rPr lang="en-US" sz="1600" dirty="0">
                          <a:solidFill>
                            <a:schemeClr val="tx1"/>
                          </a:solidFill>
                        </a:rPr>
                        <a:t>Series 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34243071"/>
                  </a:ext>
                </a:extLst>
              </a:tr>
              <a:tr h="571500">
                <a:tc>
                  <a:txBody>
                    <a:bodyPr/>
                    <a:lstStyle/>
                    <a:p>
                      <a:r>
                        <a:rPr lang="en-US" sz="1600" dirty="0">
                          <a:solidFill>
                            <a:schemeClr val="tx1"/>
                          </a:solidFill>
                        </a:rPr>
                        <a:t>Series 3</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5808797"/>
                  </a:ext>
                </a:extLst>
              </a:tr>
              <a:tr h="571500">
                <a:tc>
                  <a:txBody>
                    <a:bodyPr/>
                    <a:lstStyle/>
                    <a:p>
                      <a:r>
                        <a:rPr lang="en-US" sz="1600" dirty="0">
                          <a:solidFill>
                            <a:schemeClr val="tx1"/>
                          </a:solidFill>
                          <a:latin typeface="+mn-lt"/>
                          <a:cs typeface="Biome Light" panose="020B0303030204020804" pitchFamily="34" charset="0"/>
                        </a:rPr>
                        <a:t>Series 4</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3.4</a:t>
                      </a: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6</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2.3</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dirty="0">
                          <a:solidFill>
                            <a:schemeClr val="tx1"/>
                          </a:solidFill>
                          <a:latin typeface="+mn-lt"/>
                          <a:cs typeface="Biome Light" panose="020B0303030204020804" pitchFamily="34" charset="0"/>
                        </a:rPr>
                        <a:t>1</a:t>
                      </a: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6449560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28575"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R w="635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49425919"/>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Contoso was great to work with. Patrice was my representative and she anticipated my needs and worked diligently to fix my issue.</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A satisfied customer</a:t>
            </a:r>
          </a:p>
        </p:txBody>
      </p:sp>
    </p:spTree>
    <p:extLst>
      <p:ext uri="{BB962C8B-B14F-4D97-AF65-F5344CB8AC3E}">
        <p14:creationId xmlns:p14="http://schemas.microsoft.com/office/powerpoint/2010/main" val="4101399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Contents</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Team</a:t>
            </a:r>
          </a:p>
          <a:p>
            <a:r>
              <a:rPr lang="en-US" dirty="0"/>
              <a:t>Problem statement</a:t>
            </a:r>
          </a:p>
          <a:p>
            <a:r>
              <a:rPr lang="en-US" dirty="0"/>
              <a:t>Process </a:t>
            </a:r>
          </a:p>
          <a:p>
            <a:r>
              <a:rPr lang="en-US" dirty="0"/>
              <a:t>Solution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804362"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7164548"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Hexagon 23">
            <a:extLst>
              <a:ext uri="{FF2B5EF4-FFF2-40B4-BE49-F238E27FC236}">
                <a16:creationId xmlns:a16="http://schemas.microsoft.com/office/drawing/2014/main" id="{8DC04250-3EFF-4260-841A-83A3745A39B7}"/>
              </a:ext>
              <a:ext uri="{C183D7F6-B498-43B3-948B-1728B52AA6E4}">
                <adec:decorative xmlns:adec="http://schemas.microsoft.com/office/drawing/2017/decorative" val="1"/>
              </a:ext>
            </a:extLst>
          </p:cNvPr>
          <p:cNvSpPr/>
          <p:nvPr/>
        </p:nvSpPr>
        <p:spPr>
          <a:xfrm>
            <a:off x="1712960"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Hexagon 25">
            <a:extLst>
              <a:ext uri="{FF2B5EF4-FFF2-40B4-BE49-F238E27FC236}">
                <a16:creationId xmlns:a16="http://schemas.microsoft.com/office/drawing/2014/main" id="{70414E17-AF31-4773-9D9B-6F287966BFED}"/>
              </a:ext>
              <a:ext uri="{C183D7F6-B498-43B3-948B-1728B52AA6E4}">
                <adec:decorative xmlns:adec="http://schemas.microsoft.com/office/drawing/2017/decorative" val="1"/>
              </a:ext>
            </a:extLst>
          </p:cNvPr>
          <p:cNvSpPr/>
          <p:nvPr/>
        </p:nvSpPr>
        <p:spPr>
          <a:xfrm>
            <a:off x="2621558" y="2277832"/>
            <a:ext cx="685800" cy="604157"/>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Hexagon 27">
            <a:extLst>
              <a:ext uri="{FF2B5EF4-FFF2-40B4-BE49-F238E27FC236}">
                <a16:creationId xmlns:a16="http://schemas.microsoft.com/office/drawing/2014/main" id="{9A460E96-6DE9-4695-B9AA-33D872B9AE91}"/>
              </a:ext>
              <a:ext uri="{C183D7F6-B498-43B3-948B-1728B52AA6E4}">
                <adec:decorative xmlns:adec="http://schemas.microsoft.com/office/drawing/2017/decorative" val="1"/>
              </a:ext>
            </a:extLst>
          </p:cNvPr>
          <p:cNvSpPr/>
          <p:nvPr/>
        </p:nvSpPr>
        <p:spPr>
          <a:xfrm>
            <a:off x="3530156"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4438754"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5347352" y="2277832"/>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6255950"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8073146" y="2277832"/>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8981744"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Hexagon 39">
            <a:extLst>
              <a:ext uri="{FF2B5EF4-FFF2-40B4-BE49-F238E27FC236}">
                <a16:creationId xmlns:a16="http://schemas.microsoft.com/office/drawing/2014/main" id="{C9ADA53C-9ACF-479A-B6E8-7BB006F022D1}"/>
              </a:ext>
              <a:ext uri="{C183D7F6-B498-43B3-948B-1728B52AA6E4}">
                <adec:decorative xmlns:adec="http://schemas.microsoft.com/office/drawing/2017/decorative" val="1"/>
              </a:ext>
            </a:extLst>
          </p:cNvPr>
          <p:cNvSpPr/>
          <p:nvPr/>
        </p:nvSpPr>
        <p:spPr>
          <a:xfrm>
            <a:off x="98903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Hexagon 41">
            <a:extLst>
              <a:ext uri="{FF2B5EF4-FFF2-40B4-BE49-F238E27FC236}">
                <a16:creationId xmlns:a16="http://schemas.microsoft.com/office/drawing/2014/main" id="{4A4865DF-B1A5-4498-AB0B-F562ECEB9425}"/>
              </a:ext>
              <a:ext uri="{C183D7F6-B498-43B3-948B-1728B52AA6E4}">
                <adec:decorative xmlns:adec="http://schemas.microsoft.com/office/drawing/2017/decorative" val="1"/>
              </a:ext>
            </a:extLst>
          </p:cNvPr>
          <p:cNvSpPr/>
          <p:nvPr/>
        </p:nvSpPr>
        <p:spPr>
          <a:xfrm>
            <a:off x="10798942" y="2277832"/>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Timeline</a:t>
            </a: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Q3</a:t>
            </a:r>
          </a:p>
        </p:txBody>
      </p:sp>
      <p:sp>
        <p:nvSpPr>
          <p:cNvPr id="82" name="Title 1">
            <a:extLst>
              <a:ext uri="{FF2B5EF4-FFF2-40B4-BE49-F238E27FC236}">
                <a16:creationId xmlns:a16="http://schemas.microsoft.com/office/drawing/2014/main" id="{6063F1E3-11C4-4E56-B839-26CD88F2ACF7}"/>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4"/>
                </a:solidFill>
                <a:cs typeface="Biome Light" panose="020B0303030204020804" pitchFamily="34" charset="0"/>
              </a:rPr>
              <a:t>Q4</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Rectangle 98">
            <a:extLst>
              <a:ext uri="{FF2B5EF4-FFF2-40B4-BE49-F238E27FC236}">
                <a16:creationId xmlns:a16="http://schemas.microsoft.com/office/drawing/2014/main" id="{3A80BA8B-9E64-46F6-BB41-F59F1B3E9783}"/>
              </a:ext>
              <a:ext uri="{C183D7F6-B498-43B3-948B-1728B52AA6E4}">
                <adec:decorative xmlns:adec="http://schemas.microsoft.com/office/drawing/2017/decorative" val="1"/>
              </a:ext>
            </a:extLst>
          </p:cNvPr>
          <p:cNvSpPr/>
          <p:nvPr/>
        </p:nvSpPr>
        <p:spPr>
          <a:xfrm>
            <a:off x="8983692"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46" name="TextBox 45">
            <a:extLst>
              <a:ext uri="{FF2B5EF4-FFF2-40B4-BE49-F238E27FC236}">
                <a16:creationId xmlns:a16="http://schemas.microsoft.com/office/drawing/2014/main" id="{72A33B70-9718-4660-A2AE-8C514CC59259}"/>
              </a:ext>
            </a:extLst>
          </p:cNvPr>
          <p:cNvSpPr txBox="1"/>
          <p:nvPr/>
        </p:nvSpPr>
        <p:spPr>
          <a:xfrm>
            <a:off x="174171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Aug</a:t>
            </a:r>
          </a:p>
        </p:txBody>
      </p:sp>
      <p:sp>
        <p:nvSpPr>
          <p:cNvPr id="48" name="TextBox 47">
            <a:extLst>
              <a:ext uri="{FF2B5EF4-FFF2-40B4-BE49-F238E27FC236}">
                <a16:creationId xmlns:a16="http://schemas.microsoft.com/office/drawing/2014/main" id="{271910E1-1CD0-4263-8B65-DF80AB091A84}"/>
              </a:ext>
            </a:extLst>
          </p:cNvPr>
          <p:cNvSpPr txBox="1"/>
          <p:nvPr/>
        </p:nvSpPr>
        <p:spPr>
          <a:xfrm>
            <a:off x="2650133"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Sep</a:t>
            </a:r>
          </a:p>
        </p:txBody>
      </p:sp>
      <p:sp>
        <p:nvSpPr>
          <p:cNvPr id="50" name="TextBox 49">
            <a:extLst>
              <a:ext uri="{FF2B5EF4-FFF2-40B4-BE49-F238E27FC236}">
                <a16:creationId xmlns:a16="http://schemas.microsoft.com/office/drawing/2014/main" id="{C8B5CD73-11BC-43DA-910C-ABCDC49C4233}"/>
              </a:ext>
            </a:extLst>
          </p:cNvPr>
          <p:cNvSpPr txBox="1"/>
          <p:nvPr/>
        </p:nvSpPr>
        <p:spPr>
          <a:xfrm>
            <a:off x="439086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Nov</a:t>
            </a:r>
          </a:p>
        </p:txBody>
      </p:sp>
      <p:sp>
        <p:nvSpPr>
          <p:cNvPr id="52" name="TextBox 51">
            <a:extLst>
              <a:ext uri="{FF2B5EF4-FFF2-40B4-BE49-F238E27FC236}">
                <a16:creationId xmlns:a16="http://schemas.microsoft.com/office/drawing/2014/main" id="{A4F85F2D-21EB-430E-87FA-3C2988015BD5}"/>
              </a:ext>
            </a:extLst>
          </p:cNvPr>
          <p:cNvSpPr txBox="1"/>
          <p:nvPr/>
        </p:nvSpPr>
        <p:spPr>
          <a:xfrm>
            <a:off x="3574159"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Oct</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Dec</a:t>
            </a:r>
          </a:p>
        </p:txBody>
      </p:sp>
      <p:sp>
        <p:nvSpPr>
          <p:cNvPr id="56" name="TextBox 55">
            <a:extLst>
              <a:ext uri="{FF2B5EF4-FFF2-40B4-BE49-F238E27FC236}">
                <a16:creationId xmlns:a16="http://schemas.microsoft.com/office/drawing/2014/main" id="{B91474A0-3948-4481-B3F1-1BD1F9FD5596}"/>
              </a:ext>
            </a:extLst>
          </p:cNvPr>
          <p:cNvSpPr txBox="1"/>
          <p:nvPr/>
        </p:nvSpPr>
        <p:spPr>
          <a:xfrm>
            <a:off x="620806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Jan</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sp>
        <p:nvSpPr>
          <p:cNvPr id="66" name="TextBox 65">
            <a:extLst>
              <a:ext uri="{FF2B5EF4-FFF2-40B4-BE49-F238E27FC236}">
                <a16:creationId xmlns:a16="http://schemas.microsoft.com/office/drawing/2014/main" id="{CA92DCAA-7A96-4807-96C2-97D8D1B18BDD}"/>
              </a:ext>
            </a:extLst>
          </p:cNvPr>
          <p:cNvSpPr txBox="1"/>
          <p:nvPr/>
        </p:nvSpPr>
        <p:spPr>
          <a:xfrm>
            <a:off x="10751050"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Jun</a:t>
            </a:r>
          </a:p>
        </p:txBody>
      </p:sp>
      <p:sp>
        <p:nvSpPr>
          <p:cNvPr id="68" name="TextBox 67">
            <a:extLst>
              <a:ext uri="{FF2B5EF4-FFF2-40B4-BE49-F238E27FC236}">
                <a16:creationId xmlns:a16="http://schemas.microsoft.com/office/drawing/2014/main" id="{C9097234-38E0-4114-A29F-508805824B65}"/>
              </a:ext>
            </a:extLst>
          </p:cNvPr>
          <p:cNvSpPr txBox="1"/>
          <p:nvPr/>
        </p:nvSpPr>
        <p:spPr>
          <a:xfrm>
            <a:off x="989441"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algn="ctr"/>
            <a:r>
              <a:rPr lang="en-US" b="1" dirty="0">
                <a:latin typeface="+mj-lt"/>
                <a:cs typeface="Biome Light" panose="020B0303030204020804" pitchFamily="34" charset="0"/>
              </a:rPr>
              <a:t>Product launch</a:t>
            </a:r>
            <a:br>
              <a:rPr lang="en-US" b="1" dirty="0">
                <a:latin typeface="+mj-lt"/>
                <a:cs typeface="Biome Light" panose="020B0303030204020804" pitchFamily="34" charset="0"/>
              </a:rPr>
            </a:br>
            <a:endParaRPr lang="en-US" b="1" dirty="0">
              <a:latin typeface="+mj-lt"/>
              <a:cs typeface="Biome Light" panose="020B0303030204020804" pitchFamily="34" charset="0"/>
            </a:endParaRPr>
          </a:p>
          <a:p>
            <a:pPr algn="ctr"/>
            <a:r>
              <a:rPr lang="en-US" sz="1400" b="0" i="0" u="none" strike="noStrike" dirty="0">
                <a:effectLst/>
                <a:cs typeface="Biome Light" panose="020B0303030204020804" pitchFamily="34" charset="0"/>
              </a:rPr>
              <a:t>Lorem ipsum dolor sit amet, consectetur adipiscing elit. Mauris vitae lorem id leo accumsan.</a:t>
            </a:r>
            <a:endParaRPr lang="en-US" sz="1400" dirty="0">
              <a:cs typeface="Biome Light" panose="020B0303030204020804" pitchFamily="34" charset="0"/>
            </a:endParaRPr>
          </a:p>
        </p:txBody>
      </p:sp>
    </p:spTree>
    <p:extLst>
      <p:ext uri="{BB962C8B-B14F-4D97-AF65-F5344CB8AC3E}">
        <p14:creationId xmlns:p14="http://schemas.microsoft.com/office/powerpoint/2010/main" val="185631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a:lstStyle/>
          <a:p>
            <a:r>
              <a:rPr lang="en-US" dirty="0"/>
              <a:t>Goals for Q2</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a:lstStyle/>
          <a:p>
            <a:r>
              <a:rPr lang="en-US" dirty="0"/>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a:lstStyle/>
          <a:p>
            <a:r>
              <a:rPr lang="en-US" dirty="0"/>
              <a:t>Increase customer satisfaction by 2%</a:t>
            </a:r>
            <a:br>
              <a:rPr lang="en-US" dirty="0"/>
            </a:br>
            <a:endParaRPr lang="en-US" dirty="0"/>
          </a:p>
          <a:p>
            <a:r>
              <a:rPr lang="en-US" dirty="0"/>
              <a:t>Maintain growth</a:t>
            </a:r>
          </a:p>
          <a:p>
            <a:endParaRPr lang="en-US" dirty="0"/>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a:lstStyle/>
          <a:p>
            <a:r>
              <a:rPr lang="en-US" dirty="0"/>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a:lstStyle/>
          <a:p>
            <a:r>
              <a:rPr lang="en-US" dirty="0"/>
              <a:t>Decrease the number of rotations by at least 2</a:t>
            </a:r>
            <a:br>
              <a:rPr lang="en-US" dirty="0"/>
            </a:br>
            <a:endParaRPr lang="en-US" dirty="0"/>
          </a:p>
          <a:p>
            <a:r>
              <a:rPr lang="en-US" dirty="0"/>
              <a:t>Ensure the cost of development stays below budget</a:t>
            </a:r>
          </a:p>
          <a:p>
            <a:endParaRPr lang="en-US" dirty="0"/>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a:lstStyle/>
          <a:p>
            <a:r>
              <a:rPr lang="en-US" dirty="0"/>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a:lstStyle/>
          <a:p>
            <a:r>
              <a:rPr lang="en-US" dirty="0"/>
              <a:t>Interns begin</a:t>
            </a:r>
            <a:br>
              <a:rPr lang="en-US" dirty="0"/>
            </a:br>
            <a:endParaRPr lang="en-US" dirty="0"/>
          </a:p>
          <a:p>
            <a:r>
              <a:rPr lang="en-US" dirty="0"/>
              <a:t>Indoor rec leagues</a:t>
            </a:r>
            <a:br>
              <a:rPr lang="en-US" dirty="0"/>
            </a:br>
            <a:endParaRPr lang="en-US" dirty="0"/>
          </a:p>
          <a:p>
            <a:r>
              <a:rPr lang="en-US" dirty="0"/>
              <a:t>Chess tournaments</a:t>
            </a:r>
            <a:br>
              <a:rPr lang="en-US" dirty="0"/>
            </a:br>
            <a:endParaRPr lang="en-US" dirty="0"/>
          </a:p>
          <a:p>
            <a:r>
              <a:rPr lang="en-US" dirty="0"/>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year we supported thousands of customers and sold 60,000 units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Profits are up in the last quarter by 3%</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increased customer retention by 4%</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finished the consolidation project</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welcomed 3 new team members </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last quarter</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Megaphone1">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We are top leaders in the industry across</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the board</a:t>
            </a:r>
            <a:endParaRPr lang="en-US" sz="1600" dirty="0"/>
          </a:p>
        </p:txBody>
      </p:sp>
    </p:spTree>
    <p:extLst>
      <p:ext uri="{BB962C8B-B14F-4D97-AF65-F5344CB8AC3E}">
        <p14:creationId xmlns:p14="http://schemas.microsoft.com/office/powerpoint/2010/main" val="4120671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rotWithShape="1">
          <a:blip r:embed="rId3"/>
          <a:srcRect t="6897" b="6897"/>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p:txBody>
          <a:bodyPr/>
          <a:lstStyle/>
          <a:p>
            <a:r>
              <a:rPr lang="en-US" dirty="0"/>
              <a:t>Adam</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p:txBody>
          <a:bodyPr/>
          <a:lstStyle/>
          <a:p>
            <a:r>
              <a:rPr lang="en-US" dirty="0"/>
              <a:t>participant</a:t>
            </a:r>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rotWithShape="1">
          <a:blip r:embed="rId4"/>
          <a:srcRect t="6897" b="6897"/>
          <a:stretch/>
        </p:blipFill>
        <p:spPr>
          <a:xfrm>
            <a:off x="3752665"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3422434" y="4172761"/>
            <a:ext cx="2139696" cy="344312"/>
          </a:xfrm>
        </p:spPr>
        <p:txBody>
          <a:bodyPr/>
          <a:lstStyle/>
          <a:p>
            <a:r>
              <a:rPr lang="en-US" dirty="0"/>
              <a:t>Detlev</a:t>
            </a:r>
          </a:p>
        </p:txBody>
      </p:sp>
      <p:sp>
        <p:nvSpPr>
          <p:cNvPr id="31" name="Text Placeholder 30">
            <a:extLst>
              <a:ext uri="{FF2B5EF4-FFF2-40B4-BE49-F238E27FC236}">
                <a16:creationId xmlns:a16="http://schemas.microsoft.com/office/drawing/2014/main" id="{97AB1F14-3A1E-4057-A473-9975BA59F012}"/>
              </a:ext>
            </a:extLst>
          </p:cNvPr>
          <p:cNvSpPr>
            <a:spLocks noGrp="1"/>
          </p:cNvSpPr>
          <p:nvPr>
            <p:ph type="body" sz="quarter" idx="13"/>
          </p:nvPr>
        </p:nvSpPr>
        <p:spPr>
          <a:xfrm>
            <a:off x="3429117" y="4588259"/>
            <a:ext cx="2139696" cy="344312"/>
          </a:xfrm>
        </p:spPr>
        <p:txBody>
          <a:bodyPr/>
          <a:lstStyle/>
          <a:p>
            <a:r>
              <a:rPr lang="en-US" dirty="0"/>
              <a:t>participant</a:t>
            </a:r>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rotWithShape="1">
          <a:blip r:embed="rId5"/>
          <a:srcRect t="6897" b="6897"/>
          <a:stretch/>
        </p:blipFill>
        <p:spPr>
          <a:xfrm>
            <a:off x="6626993"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6298200" y="4172761"/>
            <a:ext cx="2139696" cy="344312"/>
          </a:xfrm>
        </p:spPr>
        <p:txBody>
          <a:bodyPr/>
          <a:lstStyle/>
          <a:p>
            <a:r>
              <a:rPr lang="en-US" dirty="0"/>
              <a:t>Diellza</a:t>
            </a:r>
          </a:p>
        </p:txBody>
      </p:sp>
      <p:sp>
        <p:nvSpPr>
          <p:cNvPr id="35" name="Text Placeholder 34">
            <a:extLst>
              <a:ext uri="{FF2B5EF4-FFF2-40B4-BE49-F238E27FC236}">
                <a16:creationId xmlns:a16="http://schemas.microsoft.com/office/drawing/2014/main" id="{7F4ED7E2-1BC8-493D-91C3-FB23BE9F244B}"/>
              </a:ext>
            </a:extLst>
          </p:cNvPr>
          <p:cNvSpPr>
            <a:spLocks noGrp="1"/>
          </p:cNvSpPr>
          <p:nvPr>
            <p:ph type="body" sz="quarter" idx="15"/>
          </p:nvPr>
        </p:nvSpPr>
        <p:spPr>
          <a:xfrm>
            <a:off x="6301542" y="4588259"/>
            <a:ext cx="2139696" cy="344312"/>
          </a:xfrm>
        </p:spPr>
        <p:txBody>
          <a:bodyPr/>
          <a:lstStyle/>
          <a:p>
            <a:r>
              <a:rPr lang="en-US" dirty="0"/>
              <a:t>participant</a:t>
            </a:r>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rotWithShape="1">
          <a:blip r:embed="rId6"/>
          <a:srcRect t="6897" b="6897"/>
          <a:stretch/>
        </p:blipFill>
        <p:spPr>
          <a:xfrm>
            <a:off x="9501321"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9173966" y="4172761"/>
            <a:ext cx="2139696" cy="344312"/>
          </a:xfrm>
        </p:spPr>
        <p:txBody>
          <a:bodyPr/>
          <a:lstStyle/>
          <a:p>
            <a:r>
              <a:rPr lang="en-US" dirty="0"/>
              <a:t>Dimitris</a:t>
            </a:r>
          </a:p>
        </p:txBody>
      </p:sp>
      <p:sp>
        <p:nvSpPr>
          <p:cNvPr id="37" name="Text Placeholder 36">
            <a:extLst>
              <a:ext uri="{FF2B5EF4-FFF2-40B4-BE49-F238E27FC236}">
                <a16:creationId xmlns:a16="http://schemas.microsoft.com/office/drawing/2014/main" id="{D525FBF8-C8AC-493A-AC3E-6E93DBC80B07}"/>
              </a:ext>
            </a:extLst>
          </p:cNvPr>
          <p:cNvSpPr>
            <a:spLocks noGrp="1"/>
          </p:cNvSpPr>
          <p:nvPr>
            <p:ph type="body" sz="quarter" idx="17"/>
          </p:nvPr>
        </p:nvSpPr>
        <p:spPr>
          <a:xfrm>
            <a:off x="9173967" y="4588259"/>
            <a:ext cx="2139696" cy="344312"/>
          </a:xfrm>
        </p:spPr>
        <p:txBody>
          <a:bodyPr/>
          <a:lstStyle/>
          <a:p>
            <a:r>
              <a:rPr lang="en-US" dirty="0"/>
              <a:t>participant</a:t>
            </a:r>
          </a:p>
        </p:txBody>
      </p:sp>
    </p:spTree>
    <p:extLst>
      <p:ext uri="{BB962C8B-B14F-4D97-AF65-F5344CB8AC3E}">
        <p14:creationId xmlns:p14="http://schemas.microsoft.com/office/powerpoint/2010/main" val="340174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399" y="805213"/>
            <a:ext cx="5607235" cy="830997"/>
          </a:xfrm>
        </p:spPr>
        <p:txBody>
          <a:bodyPr/>
          <a:lstStyle/>
          <a:p>
            <a:r>
              <a:rPr lang="en-US" dirty="0"/>
              <a:t>Problem statement</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p:pic>
      <p:sp>
        <p:nvSpPr>
          <p:cNvPr id="10" name="Text Placeholder 9">
            <a:extLst>
              <a:ext uri="{FF2B5EF4-FFF2-40B4-BE49-F238E27FC236}">
                <a16:creationId xmlns:a16="http://schemas.microsoft.com/office/drawing/2014/main" id="{4428CF4A-30C1-D0A7-2D8E-213798B0E3AC}"/>
              </a:ext>
            </a:extLst>
          </p:cNvPr>
          <p:cNvSpPr>
            <a:spLocks noGrp="1"/>
          </p:cNvSpPr>
          <p:nvPr>
            <p:ph type="body" sz="quarter" idx="12"/>
          </p:nvPr>
        </p:nvSpPr>
        <p:spPr>
          <a:xfrm>
            <a:off x="660399" y="2044700"/>
            <a:ext cx="6025535" cy="3560763"/>
          </a:xfrm>
        </p:spPr>
        <p:txBody>
          <a:bodyPr/>
          <a:lstStyle/>
          <a:p>
            <a:r>
              <a:rPr lang="nl-NL" sz="2000" b="1" dirty="0">
                <a:effectLst/>
                <a:latin typeface="Calibri" panose="020F0502020204030204" pitchFamily="34" charset="0"/>
              </a:rPr>
              <a:t>Challenge 5: Ontology-based Compliance Checking</a:t>
            </a:r>
            <a:endParaRPr lang="nl-NL" sz="2000" dirty="0">
              <a:effectLst/>
              <a:latin typeface="Calibri" panose="020F0502020204030204" pitchFamily="34" charset="0"/>
            </a:endParaRPr>
          </a:p>
          <a:p>
            <a:r>
              <a:rPr lang="nl-NL" sz="1800" dirty="0">
                <a:solidFill>
                  <a:srgbClr val="24292F"/>
                </a:solidFill>
                <a:effectLst/>
                <a:latin typeface="-apple-system"/>
              </a:rPr>
              <a:t>Automated compliance checking is the “capstone” challenge for automation in the construction sector because it requires applicants to offer building models of sufficient quality to answer external scrutiny of both prescriptive and performance normative regulations. Since there is a difference of language between the normative domain and the applicant domain, there is often an intermediate dictionary/thesaurus. There is little agreement on the form that these three bodies of knowledge should take, and it is unlikely that all three will be in a common form. </a:t>
            </a:r>
            <a:endParaRPr lang="en-GB" sz="2400" dirty="0"/>
          </a:p>
        </p:txBody>
      </p:sp>
    </p:spTree>
    <p:extLst>
      <p:ext uri="{BB962C8B-B14F-4D97-AF65-F5344CB8AC3E}">
        <p14:creationId xmlns:p14="http://schemas.microsoft.com/office/powerpoint/2010/main" val="369677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Rules we are checking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Governmental regulation </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a:xfrm>
            <a:off x="660400" y="2673521"/>
            <a:ext cx="5067300" cy="3660603"/>
          </a:xfrm>
        </p:spPr>
        <p:txBody>
          <a:bodyPr/>
          <a:lstStyle/>
          <a:p>
            <a:r>
              <a:rPr lang="en-US" dirty="0"/>
              <a:t>Due to regulation rooms that are considered living space require at least one square meter of window area per 10m2</a:t>
            </a:r>
          </a:p>
          <a:p>
            <a:pPr marL="265113" indent="-265113">
              <a:buAutoNum type="arabicPeriod"/>
            </a:pPr>
            <a:r>
              <a:rPr lang="en-US" dirty="0"/>
              <a:t>Find all the rooms that are considered living space (Kitchen, Living Room, Bedroom)</a:t>
            </a:r>
          </a:p>
          <a:p>
            <a:pPr marL="265113" indent="-265113">
              <a:buAutoNum type="arabicPeriod"/>
            </a:pPr>
            <a:r>
              <a:rPr lang="en-US" dirty="0"/>
              <a:t>Derive area of rooms</a:t>
            </a:r>
          </a:p>
          <a:p>
            <a:pPr marL="265113" indent="-265113">
              <a:buFont typeface="Wingdings" panose="05000000000000000000" pitchFamily="2" charset="2"/>
              <a:buAutoNum type="arabicPeriod"/>
            </a:pPr>
            <a:r>
              <a:rPr lang="en-US" dirty="0"/>
              <a:t>infer area of windows</a:t>
            </a:r>
          </a:p>
          <a:p>
            <a:pPr marL="265113" indent="-265113">
              <a:buAutoNum type="arabicPeriod"/>
            </a:pPr>
            <a:r>
              <a:rPr lang="en-US" dirty="0"/>
              <a:t>Derive windows in rooms</a:t>
            </a:r>
          </a:p>
          <a:p>
            <a:pPr marL="265113" indent="-265113">
              <a:buAutoNum type="arabicPeriod"/>
            </a:pPr>
            <a:r>
              <a:rPr lang="en-US" dirty="0"/>
              <a:t>Compare area’s</a:t>
            </a:r>
            <a:br>
              <a:rPr lang="en-US" dirty="0"/>
            </a:br>
            <a:endParaRPr lang="en-US"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Disciplinary restriction</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a:lstStyle/>
          <a:p>
            <a:r>
              <a:rPr lang="en-US" dirty="0"/>
              <a:t>Due to fabricability the maximum weight of a wall element may not exceed 360 kg.</a:t>
            </a:r>
          </a:p>
          <a:p>
            <a:pPr marL="265113" indent="-265113">
              <a:buFont typeface="+mj-lt"/>
              <a:buAutoNum type="arabicPeriod"/>
            </a:pPr>
            <a:r>
              <a:rPr lang="en-US" dirty="0"/>
              <a:t>Find all the walls</a:t>
            </a:r>
          </a:p>
          <a:p>
            <a:pPr marL="265113" indent="-265113">
              <a:buFont typeface="+mj-lt"/>
              <a:buAutoNum type="arabicPeriod"/>
            </a:pPr>
            <a:r>
              <a:rPr lang="en-US" dirty="0"/>
              <a:t>Derive density of wall</a:t>
            </a:r>
          </a:p>
          <a:p>
            <a:pPr marL="265113" indent="-265113">
              <a:buFont typeface="+mj-lt"/>
              <a:buAutoNum type="arabicPeriod"/>
            </a:pPr>
            <a:r>
              <a:rPr lang="en-US" dirty="0"/>
              <a:t>Derive volume of wall</a:t>
            </a:r>
          </a:p>
          <a:p>
            <a:pPr marL="265113" indent="-265113">
              <a:buFont typeface="+mj-lt"/>
              <a:buAutoNum type="arabicPeriod"/>
            </a:pPr>
            <a:r>
              <a:rPr lang="en-US" dirty="0"/>
              <a:t>Multiply volume of wall with density</a:t>
            </a:r>
          </a:p>
          <a:p>
            <a:pPr marL="265113" indent="-265113">
              <a:buFont typeface="+mj-lt"/>
              <a:buAutoNum type="arabicPeriod"/>
            </a:pPr>
            <a:r>
              <a:rPr lang="en-US" dirty="0"/>
              <a:t>Compare mass of wall to allowed weight </a:t>
            </a:r>
          </a:p>
        </p:txBody>
      </p:sp>
    </p:spTree>
    <p:extLst>
      <p:ext uri="{BB962C8B-B14F-4D97-AF65-F5344CB8AC3E}">
        <p14:creationId xmlns:p14="http://schemas.microsoft.com/office/powerpoint/2010/main" val="300737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4337FB4-FF56-634B-4BBB-0164DDCCA320}"/>
              </a:ext>
            </a:extLst>
          </p:cNvPr>
          <p:cNvSpPr/>
          <p:nvPr/>
        </p:nvSpPr>
        <p:spPr>
          <a:xfrm>
            <a:off x="7014452" y="2872273"/>
            <a:ext cx="4815848"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56" name="Rectangle 55">
            <a:extLst>
              <a:ext uri="{FF2B5EF4-FFF2-40B4-BE49-F238E27FC236}">
                <a16:creationId xmlns:a16="http://schemas.microsoft.com/office/drawing/2014/main" id="{133C81B1-A4AE-1861-C396-53D2E168108F}"/>
              </a:ext>
            </a:extLst>
          </p:cNvPr>
          <p:cNvSpPr/>
          <p:nvPr/>
        </p:nvSpPr>
        <p:spPr>
          <a:xfrm>
            <a:off x="361700" y="2855167"/>
            <a:ext cx="5283320"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Model</a:t>
            </a:r>
            <a:endParaRPr lang="en-GB" dirty="0"/>
          </a:p>
        </p:txBody>
      </p:sp>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62" b="10062"/>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17" name="Rectangle 16">
            <a:extLst>
              <a:ext uri="{FF2B5EF4-FFF2-40B4-BE49-F238E27FC236}">
                <a16:creationId xmlns:a16="http://schemas.microsoft.com/office/drawing/2014/main" id="{1C060550-EE5E-5164-DAE6-3A4E47E85743}"/>
              </a:ext>
            </a:extLst>
          </p:cNvPr>
          <p:cNvSpPr/>
          <p:nvPr/>
        </p:nvSpPr>
        <p:spPr>
          <a:xfrm>
            <a:off x="660400" y="3219061"/>
            <a:ext cx="1679511"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BIM Software</a:t>
            </a:r>
            <a:endParaRPr lang="en-GB" dirty="0"/>
          </a:p>
        </p:txBody>
      </p:sp>
      <p:sp>
        <p:nvSpPr>
          <p:cNvPr id="19" name="Rectangle 18">
            <a:extLst>
              <a:ext uri="{FF2B5EF4-FFF2-40B4-BE49-F238E27FC236}">
                <a16:creationId xmlns:a16="http://schemas.microsoft.com/office/drawing/2014/main" id="{DA01B7F9-E052-52A1-C027-48AF0ABDE4CF}"/>
              </a:ext>
            </a:extLst>
          </p:cNvPr>
          <p:cNvSpPr/>
          <p:nvPr/>
        </p:nvSpPr>
        <p:spPr>
          <a:xfrm>
            <a:off x="2771192"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IFC</a:t>
            </a:r>
            <a:endParaRPr lang="en-GB" dirty="0"/>
          </a:p>
        </p:txBody>
      </p:sp>
      <p:sp>
        <p:nvSpPr>
          <p:cNvPr id="20" name="Rectangle 19">
            <a:extLst>
              <a:ext uri="{FF2B5EF4-FFF2-40B4-BE49-F238E27FC236}">
                <a16:creationId xmlns:a16="http://schemas.microsoft.com/office/drawing/2014/main" id="{406D9B52-6E8F-C98C-5380-B2D47763A2EE}"/>
              </a:ext>
            </a:extLst>
          </p:cNvPr>
          <p:cNvSpPr/>
          <p:nvPr/>
        </p:nvSpPr>
        <p:spPr>
          <a:xfrm>
            <a:off x="4282473"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2" name="Rectangle 21">
            <a:extLst>
              <a:ext uri="{FF2B5EF4-FFF2-40B4-BE49-F238E27FC236}">
                <a16:creationId xmlns:a16="http://schemas.microsoft.com/office/drawing/2014/main" id="{9B41473E-478A-9A7F-227B-DB798B88E723}"/>
              </a:ext>
            </a:extLst>
          </p:cNvPr>
          <p:cNvSpPr/>
          <p:nvPr/>
        </p:nvSpPr>
        <p:spPr>
          <a:xfrm>
            <a:off x="7305115"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endParaRPr lang="en-GB" dirty="0"/>
          </a:p>
        </p:txBody>
      </p:sp>
      <p:sp>
        <p:nvSpPr>
          <p:cNvPr id="23" name="Rectangle 22">
            <a:extLst>
              <a:ext uri="{FF2B5EF4-FFF2-40B4-BE49-F238E27FC236}">
                <a16:creationId xmlns:a16="http://schemas.microsoft.com/office/drawing/2014/main" id="{A430B839-2721-90C5-D541-841468668A42}"/>
              </a:ext>
            </a:extLst>
          </p:cNvPr>
          <p:cNvSpPr/>
          <p:nvPr/>
        </p:nvSpPr>
        <p:spPr>
          <a:xfrm>
            <a:off x="8816436" y="3219061"/>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LBD</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10327757" y="2949061"/>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HTML</a:t>
            </a:r>
            <a:endParaRPr lang="en-GB" dirty="0"/>
          </a:p>
        </p:txBody>
      </p:sp>
      <p:sp>
        <p:nvSpPr>
          <p:cNvPr id="26" name="Rectangle 25">
            <a:extLst>
              <a:ext uri="{FF2B5EF4-FFF2-40B4-BE49-F238E27FC236}">
                <a16:creationId xmlns:a16="http://schemas.microsoft.com/office/drawing/2014/main" id="{C62081DA-7032-7E9B-3B97-878F60199BE4}"/>
              </a:ext>
            </a:extLst>
          </p:cNvPr>
          <p:cNvSpPr/>
          <p:nvPr/>
        </p:nvSpPr>
        <p:spPr>
          <a:xfrm>
            <a:off x="10327757" y="3834110"/>
            <a:ext cx="1080000" cy="54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EXCEL</a:t>
            </a:r>
            <a:endParaRPr lang="en-GB" dirty="0"/>
          </a:p>
        </p:txBody>
      </p:sp>
      <p:cxnSp>
        <p:nvCxnSpPr>
          <p:cNvPr id="27" name="Straight Arrow Connector 26">
            <a:extLst>
              <a:ext uri="{FF2B5EF4-FFF2-40B4-BE49-F238E27FC236}">
                <a16:creationId xmlns:a16="http://schemas.microsoft.com/office/drawing/2014/main" id="{AD42E999-B9CA-991A-D13B-B4C295FC53B7}"/>
              </a:ext>
            </a:extLst>
          </p:cNvPr>
          <p:cNvCxnSpPr>
            <a:stCxn id="17" idx="3"/>
            <a:endCxn id="19" idx="1"/>
          </p:cNvCxnSpPr>
          <p:nvPr/>
        </p:nvCxnSpPr>
        <p:spPr>
          <a:xfrm>
            <a:off x="2339911"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F89A0-3582-51C6-39AE-6D949C5CA8E7}"/>
              </a:ext>
            </a:extLst>
          </p:cNvPr>
          <p:cNvCxnSpPr>
            <a:cxnSpLocks/>
            <a:stCxn id="19" idx="3"/>
            <a:endCxn id="20" idx="1"/>
          </p:cNvCxnSpPr>
          <p:nvPr/>
        </p:nvCxnSpPr>
        <p:spPr>
          <a:xfrm>
            <a:off x="3851192" y="3669061"/>
            <a:ext cx="4312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EBAAB1-E101-1FB2-39D3-65143A9A73A8}"/>
              </a:ext>
            </a:extLst>
          </p:cNvPr>
          <p:cNvSpPr/>
          <p:nvPr/>
        </p:nvSpPr>
        <p:spPr>
          <a:xfrm>
            <a:off x="5793794" y="4145487"/>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SHACL</a:t>
            </a:r>
          </a:p>
          <a:p>
            <a:pPr algn="ctr"/>
            <a:r>
              <a:rPr lang="nl-NL" dirty="0"/>
              <a:t>result</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a:stCxn id="23" idx="1"/>
            <a:endCxn id="22" idx="3"/>
          </p:cNvCxnSpPr>
          <p:nvPr/>
        </p:nvCxnSpPr>
        <p:spPr>
          <a:xfrm flipH="1">
            <a:off x="8385115" y="3669061"/>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C47555-8F74-FD8B-20CF-D56E8BA96E47}"/>
              </a:ext>
            </a:extLst>
          </p:cNvPr>
          <p:cNvCxnSpPr>
            <a:cxnSpLocks/>
            <a:stCxn id="24" idx="1"/>
            <a:endCxn id="23" idx="3"/>
          </p:cNvCxnSpPr>
          <p:nvPr/>
        </p:nvCxnSpPr>
        <p:spPr>
          <a:xfrm rot="10800000" flipV="1">
            <a:off x="9896437" y="3219061"/>
            <a:ext cx="431321" cy="4500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6" idx="1"/>
            <a:endCxn id="23" idx="3"/>
          </p:cNvCxnSpPr>
          <p:nvPr/>
        </p:nvCxnSpPr>
        <p:spPr>
          <a:xfrm rot="10800000">
            <a:off x="9896437" y="3669062"/>
            <a:ext cx="431321" cy="43504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22" idx="1"/>
            <a:endCxn id="31" idx="0"/>
          </p:cNvCxnSpPr>
          <p:nvPr/>
        </p:nvCxnSpPr>
        <p:spPr>
          <a:xfrm rot="10800000" flipV="1">
            <a:off x="6333795"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stCxn id="20" idx="3"/>
            <a:endCxn id="31" idx="0"/>
          </p:cNvCxnSpPr>
          <p:nvPr/>
        </p:nvCxnSpPr>
        <p:spPr>
          <a:xfrm>
            <a:off x="5362473" y="3669061"/>
            <a:ext cx="971321" cy="476426"/>
          </a:xfrm>
          <a:prstGeom prst="bentConnector2">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9B814EC-EBE2-BE96-9F5A-C9BA1CC1D272}"/>
              </a:ext>
            </a:extLst>
          </p:cNvPr>
          <p:cNvSpPr/>
          <p:nvPr/>
        </p:nvSpPr>
        <p:spPr>
          <a:xfrm>
            <a:off x="5793794" y="5472960"/>
            <a:ext cx="1080000" cy="90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BCF</a:t>
            </a:r>
            <a:endParaRPr lang="en-GB" dirty="0"/>
          </a:p>
        </p:txBody>
      </p:sp>
      <p:cxnSp>
        <p:nvCxnSpPr>
          <p:cNvPr id="50" name="Straight Arrow Connector 49">
            <a:extLst>
              <a:ext uri="{FF2B5EF4-FFF2-40B4-BE49-F238E27FC236}">
                <a16:creationId xmlns:a16="http://schemas.microsoft.com/office/drawing/2014/main" id="{E1134670-E27D-25BC-489D-C891619AC47D}"/>
              </a:ext>
            </a:extLst>
          </p:cNvPr>
          <p:cNvCxnSpPr>
            <a:cxnSpLocks/>
            <a:stCxn id="31" idx="2"/>
            <a:endCxn id="49" idx="0"/>
          </p:cNvCxnSpPr>
          <p:nvPr/>
        </p:nvCxnSpPr>
        <p:spPr>
          <a:xfrm>
            <a:off x="6333794" y="5045487"/>
            <a:ext cx="0" cy="427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34">
            <a:extLst>
              <a:ext uri="{FF2B5EF4-FFF2-40B4-BE49-F238E27FC236}">
                <a16:creationId xmlns:a16="http://schemas.microsoft.com/office/drawing/2014/main" id="{5E068368-3D72-EBE8-8B9A-B641E676ED54}"/>
              </a:ext>
            </a:extLst>
          </p:cNvPr>
          <p:cNvCxnSpPr>
            <a:cxnSpLocks/>
            <a:stCxn id="49" idx="1"/>
            <a:endCxn id="17" idx="2"/>
          </p:cNvCxnSpPr>
          <p:nvPr/>
        </p:nvCxnSpPr>
        <p:spPr>
          <a:xfrm rot="10800000">
            <a:off x="1500156" y="4119062"/>
            <a:ext cx="4293638" cy="18038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61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3117" b="13117"/>
          <a:stretch/>
        </p:blipFill>
        <p:spPr>
          <a:xfrm>
            <a:off x="9261475" y="0"/>
            <a:ext cx="2930525" cy="1560513"/>
          </a:xfrm>
        </p:spPr>
      </p:pic>
      <p:grpSp>
        <p:nvGrpSpPr>
          <p:cNvPr id="5" name="Group 4">
            <a:extLst>
              <a:ext uri="{FF2B5EF4-FFF2-40B4-BE49-F238E27FC236}">
                <a16:creationId xmlns:a16="http://schemas.microsoft.com/office/drawing/2014/main" id="{B4ABC2CE-7958-C1FF-A119-4D00EE35C0B7}"/>
              </a:ext>
            </a:extLst>
          </p:cNvPr>
          <p:cNvGrpSpPr/>
          <p:nvPr/>
        </p:nvGrpSpPr>
        <p:grpSpPr>
          <a:xfrm>
            <a:off x="8408647" y="5439374"/>
            <a:ext cx="3728490" cy="1365794"/>
            <a:chOff x="8463511" y="5421086"/>
            <a:chExt cx="3728490" cy="1365794"/>
          </a:xfrm>
        </p:grpSpPr>
        <p:pic>
          <p:nvPicPr>
            <p:cNvPr id="3" name="Picture 2">
              <a:extLst>
                <a:ext uri="{FF2B5EF4-FFF2-40B4-BE49-F238E27FC236}">
                  <a16:creationId xmlns:a16="http://schemas.microsoft.com/office/drawing/2014/main" id="{7D3E4861-ECB8-DC8D-A402-B95E68E32A8D}"/>
                </a:ext>
              </a:extLst>
            </p:cNvPr>
            <p:cNvPicPr>
              <a:picLocks noChangeAspect="1"/>
            </p:cNvPicPr>
            <p:nvPr/>
          </p:nvPicPr>
          <p:blipFill>
            <a:blip r:embed="rId4"/>
            <a:stretch>
              <a:fillRect/>
            </a:stretch>
          </p:blipFill>
          <p:spPr>
            <a:xfrm>
              <a:off x="8539606" y="5599218"/>
              <a:ext cx="3576301" cy="1108123"/>
            </a:xfrm>
            <a:prstGeom prst="rect">
              <a:avLst/>
            </a:prstGeom>
          </p:spPr>
        </p:pic>
        <p:sp>
          <p:nvSpPr>
            <p:cNvPr id="62" name="Rectangle 61">
              <a:extLst>
                <a:ext uri="{FF2B5EF4-FFF2-40B4-BE49-F238E27FC236}">
                  <a16:creationId xmlns:a16="http://schemas.microsoft.com/office/drawing/2014/main" id="{1409B87B-F6C6-F6DB-757D-9860649841E5}"/>
                </a:ext>
              </a:extLst>
            </p:cNvPr>
            <p:cNvSpPr/>
            <p:nvPr/>
          </p:nvSpPr>
          <p:spPr>
            <a:xfrm>
              <a:off x="8463511" y="5472944"/>
              <a:ext cx="2123119" cy="1313936"/>
            </a:xfrm>
            <a:prstGeom prst="rect">
              <a:avLst/>
            </a:prstGeom>
            <a:solidFill>
              <a:srgbClr val="FFFFFF">
                <a:alpha val="45882"/>
              </a:srgbClr>
            </a:solidFill>
            <a:ln w="381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D6FAF9E-E4D3-4A10-D457-3A18A307BC28}"/>
                </a:ext>
              </a:extLst>
            </p:cNvPr>
            <p:cNvSpPr/>
            <p:nvPr/>
          </p:nvSpPr>
          <p:spPr>
            <a:xfrm>
              <a:off x="10490201" y="5421086"/>
              <a:ext cx="1701800" cy="8397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D54A35E3-C239-215E-16FB-95D01E2DF171}"/>
              </a:ext>
            </a:extLst>
          </p:cNvPr>
          <p:cNvGrpSpPr/>
          <p:nvPr/>
        </p:nvGrpSpPr>
        <p:grpSpPr>
          <a:xfrm>
            <a:off x="3502876" y="539411"/>
            <a:ext cx="4815848" cy="5779178"/>
            <a:chOff x="3502876" y="539411"/>
            <a:chExt cx="4815848" cy="5779178"/>
          </a:xfrm>
        </p:grpSpPr>
        <p:sp>
          <p:nvSpPr>
            <p:cNvPr id="57" name="Rectangle 56">
              <a:extLst>
                <a:ext uri="{FF2B5EF4-FFF2-40B4-BE49-F238E27FC236}">
                  <a16:creationId xmlns:a16="http://schemas.microsoft.com/office/drawing/2014/main" id="{14337FB4-FF56-634B-4BBB-0164DDCCA320}"/>
                </a:ext>
              </a:extLst>
            </p:cNvPr>
            <p:cNvSpPr/>
            <p:nvPr/>
          </p:nvSpPr>
          <p:spPr>
            <a:xfrm>
              <a:off x="3502876" y="539411"/>
              <a:ext cx="4815848" cy="577917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t>Requirement</a:t>
              </a:r>
              <a:endParaRPr lang="en-GB" dirty="0"/>
            </a:p>
          </p:txBody>
        </p:sp>
        <p:sp>
          <p:nvSpPr>
            <p:cNvPr id="24" name="Rectangle 23">
              <a:extLst>
                <a:ext uri="{FF2B5EF4-FFF2-40B4-BE49-F238E27FC236}">
                  <a16:creationId xmlns:a16="http://schemas.microsoft.com/office/drawing/2014/main" id="{0F06B73B-794C-B7B4-9235-95EB1D9B6443}"/>
                </a:ext>
              </a:extLst>
            </p:cNvPr>
            <p:cNvSpPr/>
            <p:nvPr/>
          </p:nvSpPr>
          <p:spPr>
            <a:xfrm>
              <a:off x="5281336" y="1003771"/>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Discipline</a:t>
              </a:r>
              <a:endParaRPr lang="en-GB" dirty="0"/>
            </a:p>
          </p:txBody>
        </p:sp>
        <p:cxnSp>
          <p:nvCxnSpPr>
            <p:cNvPr id="32" name="Straight Arrow Connector 31">
              <a:extLst>
                <a:ext uri="{FF2B5EF4-FFF2-40B4-BE49-F238E27FC236}">
                  <a16:creationId xmlns:a16="http://schemas.microsoft.com/office/drawing/2014/main" id="{3846796A-58D8-C4D8-BB71-D22ACCEA14C0}"/>
                </a:ext>
              </a:extLst>
            </p:cNvPr>
            <p:cNvCxnSpPr>
              <a:cxnSpLocks/>
            </p:cNvCxnSpPr>
            <p:nvPr/>
          </p:nvCxnSpPr>
          <p:spPr>
            <a:xfrm flipH="1">
              <a:off x="7557471" y="3597010"/>
              <a:ext cx="431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4">
              <a:extLst>
                <a:ext uri="{FF2B5EF4-FFF2-40B4-BE49-F238E27FC236}">
                  <a16:creationId xmlns:a16="http://schemas.microsoft.com/office/drawing/2014/main" id="{7B4C62D5-BE99-2C24-AF23-0FDA80F3BBE4}"/>
                </a:ext>
              </a:extLst>
            </p:cNvPr>
            <p:cNvCxnSpPr>
              <a:cxnSpLocks/>
              <a:stCxn id="24" idx="2"/>
              <a:endCxn id="63" idx="0"/>
            </p:cNvCxnSpPr>
            <p:nvPr/>
          </p:nvCxnSpPr>
          <p:spPr>
            <a:xfrm flipH="1">
              <a:off x="5929335" y="1723771"/>
              <a:ext cx="1" cy="50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34">
              <a:extLst>
                <a:ext uri="{FF2B5EF4-FFF2-40B4-BE49-F238E27FC236}">
                  <a16:creationId xmlns:a16="http://schemas.microsoft.com/office/drawing/2014/main" id="{8AD4EB3A-32EF-8E1A-A359-D70BBB763A0F}"/>
                </a:ext>
              </a:extLst>
            </p:cNvPr>
            <p:cNvCxnSpPr>
              <a:cxnSpLocks/>
              <a:stCxn id="63" idx="2"/>
              <a:endCxn id="65" idx="0"/>
            </p:cNvCxnSpPr>
            <p:nvPr/>
          </p:nvCxnSpPr>
          <p:spPr>
            <a:xfrm rot="5400000">
              <a:off x="4853405" y="2381536"/>
              <a:ext cx="505191" cy="1646671"/>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AD01CCC7-33C9-A8BE-ABA7-7C52DDCF7A41}"/>
                </a:ext>
              </a:extLst>
            </p:cNvPr>
            <p:cNvSpPr txBox="1">
              <a:spLocks/>
            </p:cNvSpPr>
            <p:nvPr/>
          </p:nvSpPr>
          <p:spPr>
            <a:xfrm>
              <a:off x="4499314" y="5751930"/>
              <a:ext cx="3321194" cy="564824"/>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err="1"/>
                <a:t>BIMReq</a:t>
              </a:r>
              <a:r>
                <a:rPr lang="en-US" sz="3200" dirty="0"/>
                <a:t> ontology </a:t>
              </a:r>
            </a:p>
            <a:p>
              <a:endParaRPr lang="en-US" sz="3200" dirty="0"/>
            </a:p>
          </p:txBody>
        </p:sp>
        <p:sp>
          <p:nvSpPr>
            <p:cNvPr id="63" name="Rectangle 62">
              <a:extLst>
                <a:ext uri="{FF2B5EF4-FFF2-40B4-BE49-F238E27FC236}">
                  <a16:creationId xmlns:a16="http://schemas.microsoft.com/office/drawing/2014/main" id="{D1CC7F7B-9954-D53C-8069-1B1B6ED8B530}"/>
                </a:ext>
              </a:extLst>
            </p:cNvPr>
            <p:cNvSpPr/>
            <p:nvPr/>
          </p:nvSpPr>
          <p:spPr>
            <a:xfrm>
              <a:off x="5281335" y="2232276"/>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Regulation</a:t>
              </a:r>
              <a:endParaRPr lang="en-GB" dirty="0"/>
            </a:p>
          </p:txBody>
        </p:sp>
        <p:sp>
          <p:nvSpPr>
            <p:cNvPr id="64" name="Rectangle 63">
              <a:extLst>
                <a:ext uri="{FF2B5EF4-FFF2-40B4-BE49-F238E27FC236}">
                  <a16:creationId xmlns:a16="http://schemas.microsoft.com/office/drawing/2014/main" id="{FD0F46FF-8BFD-F2B3-88C9-1771FF38F86F}"/>
                </a:ext>
              </a:extLst>
            </p:cNvPr>
            <p:cNvSpPr/>
            <p:nvPr/>
          </p:nvSpPr>
          <p:spPr>
            <a:xfrm>
              <a:off x="5280800"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sp>
          <p:nvSpPr>
            <p:cNvPr id="65" name="Rectangle 64">
              <a:extLst>
                <a:ext uri="{FF2B5EF4-FFF2-40B4-BE49-F238E27FC236}">
                  <a16:creationId xmlns:a16="http://schemas.microsoft.com/office/drawing/2014/main" id="{D56B6BEA-AC79-600E-CE3C-F8215A0C96FB}"/>
                </a:ext>
              </a:extLst>
            </p:cNvPr>
            <p:cNvSpPr/>
            <p:nvPr/>
          </p:nvSpPr>
          <p:spPr>
            <a:xfrm>
              <a:off x="3634664"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sp>
          <p:nvSpPr>
            <p:cNvPr id="66" name="Rectangle 65">
              <a:extLst>
                <a:ext uri="{FF2B5EF4-FFF2-40B4-BE49-F238E27FC236}">
                  <a16:creationId xmlns:a16="http://schemas.microsoft.com/office/drawing/2014/main" id="{95C62E02-4356-26B9-61D4-6E3424FCE4CE}"/>
                </a:ext>
              </a:extLst>
            </p:cNvPr>
            <p:cNvSpPr/>
            <p:nvPr/>
          </p:nvSpPr>
          <p:spPr>
            <a:xfrm>
              <a:off x="6927471" y="34574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a:t>
              </a:r>
              <a:endParaRPr lang="en-GB" dirty="0"/>
            </a:p>
          </p:txBody>
        </p:sp>
        <p:cxnSp>
          <p:nvCxnSpPr>
            <p:cNvPr id="67" name="Straight Arrow Connector 34">
              <a:extLst>
                <a:ext uri="{FF2B5EF4-FFF2-40B4-BE49-F238E27FC236}">
                  <a16:creationId xmlns:a16="http://schemas.microsoft.com/office/drawing/2014/main" id="{9AB25B31-F4F0-B707-BCA5-191C0A0FBAAA}"/>
                </a:ext>
              </a:extLst>
            </p:cNvPr>
            <p:cNvCxnSpPr>
              <a:cxnSpLocks/>
              <a:stCxn id="63" idx="2"/>
              <a:endCxn id="64" idx="0"/>
            </p:cNvCxnSpPr>
            <p:nvPr/>
          </p:nvCxnSpPr>
          <p:spPr>
            <a:xfrm rot="5400000">
              <a:off x="5676473" y="3204604"/>
              <a:ext cx="505191" cy="535"/>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4">
              <a:extLst>
                <a:ext uri="{FF2B5EF4-FFF2-40B4-BE49-F238E27FC236}">
                  <a16:creationId xmlns:a16="http://schemas.microsoft.com/office/drawing/2014/main" id="{95616451-A8D8-29F0-88C9-2CA1AB760E21}"/>
                </a:ext>
              </a:extLst>
            </p:cNvPr>
            <p:cNvCxnSpPr>
              <a:cxnSpLocks/>
              <a:stCxn id="63" idx="2"/>
              <a:endCxn id="66" idx="0"/>
            </p:cNvCxnSpPr>
            <p:nvPr/>
          </p:nvCxnSpPr>
          <p:spPr>
            <a:xfrm rot="16200000" flipH="1">
              <a:off x="6499808" y="2381803"/>
              <a:ext cx="505191" cy="1646136"/>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CD713C1-7E51-20D5-C3C1-8A968B1CBEA3}"/>
                </a:ext>
              </a:extLst>
            </p:cNvPr>
            <p:cNvSpPr/>
            <p:nvPr/>
          </p:nvSpPr>
          <p:spPr>
            <a:xfrm>
              <a:off x="4458000" y="4683667"/>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sp>
          <p:nvSpPr>
            <p:cNvPr id="70" name="Rectangle 69">
              <a:extLst>
                <a:ext uri="{FF2B5EF4-FFF2-40B4-BE49-F238E27FC236}">
                  <a16:creationId xmlns:a16="http://schemas.microsoft.com/office/drawing/2014/main" id="{C5455040-0F63-20F7-8B0A-43F8CE1A27B5}"/>
                </a:ext>
              </a:extLst>
            </p:cNvPr>
            <p:cNvSpPr/>
            <p:nvPr/>
          </p:nvSpPr>
          <p:spPr>
            <a:xfrm>
              <a:off x="6104403" y="4682658"/>
              <a:ext cx="1296000" cy="720000"/>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dirty="0"/>
                <a:t>Requirement set</a:t>
              </a:r>
              <a:endParaRPr lang="en-GB" dirty="0"/>
            </a:p>
          </p:txBody>
        </p:sp>
        <p:cxnSp>
          <p:nvCxnSpPr>
            <p:cNvPr id="71" name="Straight Arrow Connector 34">
              <a:extLst>
                <a:ext uri="{FF2B5EF4-FFF2-40B4-BE49-F238E27FC236}">
                  <a16:creationId xmlns:a16="http://schemas.microsoft.com/office/drawing/2014/main" id="{D7C7590F-545C-09E3-6F53-BD56E8E02605}"/>
                </a:ext>
              </a:extLst>
            </p:cNvPr>
            <p:cNvCxnSpPr>
              <a:cxnSpLocks/>
              <a:stCxn id="64" idx="2"/>
              <a:endCxn id="70" idx="0"/>
            </p:cNvCxnSpPr>
            <p:nvPr/>
          </p:nvCxnSpPr>
          <p:spPr>
            <a:xfrm rot="16200000" flipH="1">
              <a:off x="6088006" y="4018260"/>
              <a:ext cx="505191" cy="823603"/>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4">
              <a:extLst>
                <a:ext uri="{FF2B5EF4-FFF2-40B4-BE49-F238E27FC236}">
                  <a16:creationId xmlns:a16="http://schemas.microsoft.com/office/drawing/2014/main" id="{89112FE4-9ACF-16A7-DE2E-78DD50E089CA}"/>
                </a:ext>
              </a:extLst>
            </p:cNvPr>
            <p:cNvCxnSpPr>
              <a:cxnSpLocks/>
              <a:stCxn id="64" idx="2"/>
              <a:endCxn id="69" idx="0"/>
            </p:cNvCxnSpPr>
            <p:nvPr/>
          </p:nvCxnSpPr>
          <p:spPr>
            <a:xfrm rot="5400000">
              <a:off x="5264300" y="4019167"/>
              <a:ext cx="506200" cy="822800"/>
            </a:xfrm>
            <a:prstGeom prst="bent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477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400" y="805213"/>
            <a:ext cx="5944586" cy="830997"/>
          </a:xfrm>
        </p:spPr>
        <p:txBody>
          <a:bodyPr/>
          <a:lstStyle/>
          <a:p>
            <a:r>
              <a:rPr lang="en-US" dirty="0"/>
              <a:t>Process </a:t>
            </a:r>
          </a:p>
          <a:p>
            <a:endParaRPr lang="en-US" dirty="0"/>
          </a:p>
        </p:txBody>
      </p:sp>
      <p:pic>
        <p:nvPicPr>
          <p:cNvPr id="25" name="Picture Placeholder 4">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a:blip r:embed="rId3"/>
          <a:srcRect t="10023" b="10023"/>
          <a:stretch/>
        </p:blipFill>
        <p:spPr>
          <a:xfrm>
            <a:off x="9261475" y="0"/>
            <a:ext cx="2930525" cy="1560513"/>
          </a:xfrm>
        </p:spPr>
      </p:pic>
      <p:pic>
        <p:nvPicPr>
          <p:cNvPr id="16" name="Picture 15" descr="A white board with writing on it&#10;&#10;Description automatically generated with low confidence">
            <a:extLst>
              <a:ext uri="{FF2B5EF4-FFF2-40B4-BE49-F238E27FC236}">
                <a16:creationId xmlns:a16="http://schemas.microsoft.com/office/drawing/2014/main" id="{462A31E4-B5F1-41AF-9DED-773EEF689E34}"/>
              </a:ext>
            </a:extLst>
          </p:cNvPr>
          <p:cNvPicPr>
            <a:picLocks noChangeAspect="1"/>
          </p:cNvPicPr>
          <p:nvPr/>
        </p:nvPicPr>
        <p:blipFill>
          <a:blip r:embed="rId4"/>
          <a:stretch>
            <a:fillRect/>
          </a:stretch>
        </p:blipFill>
        <p:spPr>
          <a:xfrm>
            <a:off x="2910114" y="7593308"/>
            <a:ext cx="9159946" cy="4624699"/>
          </a:xfrm>
          <a:prstGeom prst="rect">
            <a:avLst/>
          </a:prstGeom>
        </p:spPr>
      </p:pic>
      <p:sp>
        <p:nvSpPr>
          <p:cNvPr id="56" name="Rectangle 55">
            <a:extLst>
              <a:ext uri="{FF2B5EF4-FFF2-40B4-BE49-F238E27FC236}">
                <a16:creationId xmlns:a16="http://schemas.microsoft.com/office/drawing/2014/main" id="{133C81B1-A4AE-1861-C396-53D2E168108F}"/>
              </a:ext>
            </a:extLst>
          </p:cNvPr>
          <p:cNvSpPr/>
          <p:nvPr/>
        </p:nvSpPr>
        <p:spPr>
          <a:xfrm>
            <a:off x="410613" y="1890101"/>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Model Authoring Tool</a:t>
            </a:r>
            <a:endParaRPr lang="en-GB" sz="1600" dirty="0"/>
          </a:p>
        </p:txBody>
      </p:sp>
      <p:sp>
        <p:nvSpPr>
          <p:cNvPr id="19" name="Rectangle 18">
            <a:extLst>
              <a:ext uri="{FF2B5EF4-FFF2-40B4-BE49-F238E27FC236}">
                <a16:creationId xmlns:a16="http://schemas.microsoft.com/office/drawing/2014/main" id="{DA01B7F9-E052-52A1-C027-48AF0ABDE4CF}"/>
              </a:ext>
            </a:extLst>
          </p:cNvPr>
          <p:cNvSpPr/>
          <p:nvPr/>
        </p:nvSpPr>
        <p:spPr>
          <a:xfrm>
            <a:off x="3887698" y="1906578"/>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cxnSp>
        <p:nvCxnSpPr>
          <p:cNvPr id="28" name="Straight Arrow Connector 27">
            <a:extLst>
              <a:ext uri="{FF2B5EF4-FFF2-40B4-BE49-F238E27FC236}">
                <a16:creationId xmlns:a16="http://schemas.microsoft.com/office/drawing/2014/main" id="{3B6F89A0-3582-51C6-39AE-6D949C5CA8E7}"/>
              </a:ext>
            </a:extLst>
          </p:cNvPr>
          <p:cNvCxnSpPr>
            <a:cxnSpLocks/>
            <a:stCxn id="33" idx="3"/>
            <a:endCxn id="3" idx="1"/>
          </p:cNvCxnSpPr>
          <p:nvPr/>
        </p:nvCxnSpPr>
        <p:spPr>
          <a:xfrm>
            <a:off x="3566624" y="2288832"/>
            <a:ext cx="1139061"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34">
            <a:extLst>
              <a:ext uri="{FF2B5EF4-FFF2-40B4-BE49-F238E27FC236}">
                <a16:creationId xmlns:a16="http://schemas.microsoft.com/office/drawing/2014/main" id="{08D9CD4B-111C-F4AC-4FE9-02CE60144826}"/>
              </a:ext>
            </a:extLst>
          </p:cNvPr>
          <p:cNvCxnSpPr>
            <a:cxnSpLocks/>
            <a:endCxn id="51" idx="3"/>
          </p:cNvCxnSpPr>
          <p:nvPr/>
        </p:nvCxnSpPr>
        <p:spPr>
          <a:xfrm rot="10800000" flipV="1">
            <a:off x="2653107" y="2685041"/>
            <a:ext cx="2439910" cy="1547959"/>
          </a:xfrm>
          <a:prstGeom prst="bentConnector3">
            <a:avLst>
              <a:gd name="adj1" fmla="val 525"/>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Diamond 2">
            <a:extLst>
              <a:ext uri="{FF2B5EF4-FFF2-40B4-BE49-F238E27FC236}">
                <a16:creationId xmlns:a16="http://schemas.microsoft.com/office/drawing/2014/main" id="{F1674E4A-FDC6-73B2-331C-14DD08874622}"/>
              </a:ext>
            </a:extLst>
          </p:cNvPr>
          <p:cNvSpPr>
            <a:spLocks noChangeAspect="1"/>
          </p:cNvSpPr>
          <p:nvPr/>
        </p:nvSpPr>
        <p:spPr>
          <a:xfrm>
            <a:off x="4705686" y="1614114"/>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NL" sz="1600" dirty="0"/>
              <a:t>Validate</a:t>
            </a:r>
            <a:endParaRPr lang="en-GB" sz="1600" dirty="0"/>
          </a:p>
        </p:txBody>
      </p:sp>
      <p:sp>
        <p:nvSpPr>
          <p:cNvPr id="33" name="Rectangle 32">
            <a:extLst>
              <a:ext uri="{FF2B5EF4-FFF2-40B4-BE49-F238E27FC236}">
                <a16:creationId xmlns:a16="http://schemas.microsoft.com/office/drawing/2014/main" id="{46E30569-38E5-0CD4-968E-DCAFE551AEEE}"/>
              </a:ext>
            </a:extLst>
          </p:cNvPr>
          <p:cNvSpPr/>
          <p:nvPr/>
        </p:nvSpPr>
        <p:spPr>
          <a:xfrm>
            <a:off x="2439903" y="1891362"/>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Knowledge Graph Generator</a:t>
            </a:r>
            <a:endParaRPr lang="en-GB" sz="1600" dirty="0"/>
          </a:p>
        </p:txBody>
      </p:sp>
      <p:cxnSp>
        <p:nvCxnSpPr>
          <p:cNvPr id="34" name="Straight Arrow Connector 33">
            <a:extLst>
              <a:ext uri="{FF2B5EF4-FFF2-40B4-BE49-F238E27FC236}">
                <a16:creationId xmlns:a16="http://schemas.microsoft.com/office/drawing/2014/main" id="{F1283F7A-2D31-B783-7B2C-D12F5FB306D2}"/>
              </a:ext>
            </a:extLst>
          </p:cNvPr>
          <p:cNvCxnSpPr>
            <a:cxnSpLocks/>
            <a:stCxn id="56" idx="3"/>
            <a:endCxn id="33" idx="1"/>
          </p:cNvCxnSpPr>
          <p:nvPr/>
        </p:nvCxnSpPr>
        <p:spPr>
          <a:xfrm>
            <a:off x="1537334" y="2287572"/>
            <a:ext cx="902569" cy="1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B3D209C-EA89-6948-8D56-EC52086A0E96}"/>
              </a:ext>
            </a:extLst>
          </p:cNvPr>
          <p:cNvSpPr/>
          <p:nvPr/>
        </p:nvSpPr>
        <p:spPr>
          <a:xfrm>
            <a:off x="1739372" y="188052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IFC</a:t>
            </a:r>
            <a:endParaRPr lang="en-GB" sz="1600" dirty="0"/>
          </a:p>
        </p:txBody>
      </p:sp>
      <p:cxnSp>
        <p:nvCxnSpPr>
          <p:cNvPr id="45" name="Straight Arrow Connector 34">
            <a:extLst>
              <a:ext uri="{FF2B5EF4-FFF2-40B4-BE49-F238E27FC236}">
                <a16:creationId xmlns:a16="http://schemas.microsoft.com/office/drawing/2014/main" id="{0A310CE9-6942-D100-8930-145B94E798EC}"/>
              </a:ext>
            </a:extLst>
          </p:cNvPr>
          <p:cNvCxnSpPr>
            <a:cxnSpLocks/>
            <a:endCxn id="73" idx="0"/>
          </p:cNvCxnSpPr>
          <p:nvPr/>
        </p:nvCxnSpPr>
        <p:spPr>
          <a:xfrm>
            <a:off x="5715071" y="2608076"/>
            <a:ext cx="1" cy="8533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C1157F-FDA1-84E6-6E74-207E2E826520}"/>
              </a:ext>
            </a:extLst>
          </p:cNvPr>
          <p:cNvSpPr/>
          <p:nvPr/>
        </p:nvSpPr>
        <p:spPr>
          <a:xfrm>
            <a:off x="1526385" y="3835530"/>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Python BCF script</a:t>
            </a:r>
            <a:endParaRPr lang="en-GB" sz="1600" dirty="0"/>
          </a:p>
        </p:txBody>
      </p:sp>
      <p:sp>
        <p:nvSpPr>
          <p:cNvPr id="47" name="Multiplication Sign 46">
            <a:extLst>
              <a:ext uri="{FF2B5EF4-FFF2-40B4-BE49-F238E27FC236}">
                <a16:creationId xmlns:a16="http://schemas.microsoft.com/office/drawing/2014/main" id="{985FAF9D-A1DF-16EA-1C8E-5B12AE3750F0}"/>
              </a:ext>
            </a:extLst>
          </p:cNvPr>
          <p:cNvSpPr/>
          <p:nvPr/>
        </p:nvSpPr>
        <p:spPr>
          <a:xfrm>
            <a:off x="4587027" y="2809140"/>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5" name="TextBox 54">
            <a:extLst>
              <a:ext uri="{FF2B5EF4-FFF2-40B4-BE49-F238E27FC236}">
                <a16:creationId xmlns:a16="http://schemas.microsoft.com/office/drawing/2014/main" id="{3766DC23-CE6B-2A55-3842-8BF5FC0BF35D}"/>
              </a:ext>
            </a:extLst>
          </p:cNvPr>
          <p:cNvSpPr txBox="1"/>
          <p:nvPr/>
        </p:nvSpPr>
        <p:spPr>
          <a:xfrm>
            <a:off x="5669100" y="2712241"/>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58" name="Rectangle 57">
            <a:extLst>
              <a:ext uri="{FF2B5EF4-FFF2-40B4-BE49-F238E27FC236}">
                <a16:creationId xmlns:a16="http://schemas.microsoft.com/office/drawing/2014/main" id="{8F3689DD-7367-2C9A-6B2E-CA75707000BF}"/>
              </a:ext>
            </a:extLst>
          </p:cNvPr>
          <p:cNvSpPr/>
          <p:nvPr/>
        </p:nvSpPr>
        <p:spPr>
          <a:xfrm>
            <a:off x="4818774" y="225445"/>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Shapes</a:t>
            </a:r>
            <a:endParaRPr lang="en-GB" sz="1600" dirty="0"/>
          </a:p>
        </p:txBody>
      </p:sp>
      <p:cxnSp>
        <p:nvCxnSpPr>
          <p:cNvPr id="59" name="Straight Arrow Connector 58">
            <a:extLst>
              <a:ext uri="{FF2B5EF4-FFF2-40B4-BE49-F238E27FC236}">
                <a16:creationId xmlns:a16="http://schemas.microsoft.com/office/drawing/2014/main" id="{D58E88A2-8AB2-293B-3688-8A1FABBF201D}"/>
              </a:ext>
            </a:extLst>
          </p:cNvPr>
          <p:cNvCxnSpPr>
            <a:cxnSpLocks/>
            <a:stCxn id="58" idx="2"/>
            <a:endCxn id="3" idx="0"/>
          </p:cNvCxnSpPr>
          <p:nvPr/>
        </p:nvCxnSpPr>
        <p:spPr>
          <a:xfrm>
            <a:off x="5382135" y="1020386"/>
            <a:ext cx="2985" cy="593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FF71FA5-CAF3-D0A9-632B-3E315B544086}"/>
              </a:ext>
            </a:extLst>
          </p:cNvPr>
          <p:cNvSpPr/>
          <p:nvPr/>
        </p:nvSpPr>
        <p:spPr>
          <a:xfrm>
            <a:off x="5428382" y="1147064"/>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TTL</a:t>
            </a:r>
            <a:endParaRPr lang="en-GB" sz="1600" dirty="0"/>
          </a:p>
        </p:txBody>
      </p:sp>
      <p:sp>
        <p:nvSpPr>
          <p:cNvPr id="62" name="Rectangle 61">
            <a:extLst>
              <a:ext uri="{FF2B5EF4-FFF2-40B4-BE49-F238E27FC236}">
                <a16:creationId xmlns:a16="http://schemas.microsoft.com/office/drawing/2014/main" id="{81F3F59B-7615-7E8B-F656-FEF997B45DAE}"/>
              </a:ext>
            </a:extLst>
          </p:cNvPr>
          <p:cNvSpPr/>
          <p:nvPr/>
        </p:nvSpPr>
        <p:spPr>
          <a:xfrm>
            <a:off x="3277602" y="3477518"/>
            <a:ext cx="951775"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MSG:”Add missing data to” GUID</a:t>
            </a:r>
            <a:endParaRPr lang="en-GB" sz="1200" dirty="0">
              <a:solidFill>
                <a:schemeClr val="tx1"/>
              </a:solidFill>
            </a:endParaRPr>
          </a:p>
        </p:txBody>
      </p:sp>
      <p:cxnSp>
        <p:nvCxnSpPr>
          <p:cNvPr id="67" name="Straight Arrow Connector 34">
            <a:extLst>
              <a:ext uri="{FF2B5EF4-FFF2-40B4-BE49-F238E27FC236}">
                <a16:creationId xmlns:a16="http://schemas.microsoft.com/office/drawing/2014/main" id="{4A6591E6-9BE6-698A-57E1-6FE343DCC60E}"/>
              </a:ext>
            </a:extLst>
          </p:cNvPr>
          <p:cNvCxnSpPr>
            <a:cxnSpLocks/>
            <a:stCxn id="51" idx="1"/>
            <a:endCxn id="56" idx="2"/>
          </p:cNvCxnSpPr>
          <p:nvPr/>
        </p:nvCxnSpPr>
        <p:spPr>
          <a:xfrm rot="10800000">
            <a:off x="973974" y="2685043"/>
            <a:ext cx="552412" cy="1547958"/>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A397C8E-4795-DD7C-0141-0D5805D26C92}"/>
              </a:ext>
            </a:extLst>
          </p:cNvPr>
          <p:cNvSpPr/>
          <p:nvPr/>
        </p:nvSpPr>
        <p:spPr>
          <a:xfrm>
            <a:off x="1040423" y="3288205"/>
            <a:ext cx="496911" cy="340373"/>
          </a:xfrm>
          <a:prstGeom prst="rect">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BCF</a:t>
            </a:r>
            <a:endParaRPr lang="en-GB" sz="1600" dirty="0"/>
          </a:p>
        </p:txBody>
      </p:sp>
      <p:sp>
        <p:nvSpPr>
          <p:cNvPr id="73" name="Rectangle 72">
            <a:extLst>
              <a:ext uri="{FF2B5EF4-FFF2-40B4-BE49-F238E27FC236}">
                <a16:creationId xmlns:a16="http://schemas.microsoft.com/office/drawing/2014/main" id="{0140B40F-FE9D-44B6-2E7B-EA99E069A59E}"/>
              </a:ext>
            </a:extLst>
          </p:cNvPr>
          <p:cNvSpPr/>
          <p:nvPr/>
        </p:nvSpPr>
        <p:spPr>
          <a:xfrm>
            <a:off x="5151711" y="3461401"/>
            <a:ext cx="1126721" cy="79494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Calc</a:t>
            </a:r>
            <a:endParaRPr lang="en-GB" sz="1600" dirty="0"/>
          </a:p>
        </p:txBody>
      </p:sp>
      <p:cxnSp>
        <p:nvCxnSpPr>
          <p:cNvPr id="77" name="Straight Arrow Connector 34">
            <a:extLst>
              <a:ext uri="{FF2B5EF4-FFF2-40B4-BE49-F238E27FC236}">
                <a16:creationId xmlns:a16="http://schemas.microsoft.com/office/drawing/2014/main" id="{26EC6383-263F-789F-7323-4A312002381A}"/>
              </a:ext>
            </a:extLst>
          </p:cNvPr>
          <p:cNvCxnSpPr>
            <a:cxnSpLocks/>
            <a:stCxn id="73" idx="2"/>
            <a:endCxn id="82" idx="0"/>
          </p:cNvCxnSpPr>
          <p:nvPr/>
        </p:nvCxnSpPr>
        <p:spPr>
          <a:xfrm flipH="1">
            <a:off x="5715071" y="4256342"/>
            <a:ext cx="1" cy="31084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81D517BA-347D-C35D-7CE1-405392F8786A}"/>
              </a:ext>
            </a:extLst>
          </p:cNvPr>
          <p:cNvSpPr>
            <a:spLocks noChangeAspect="1"/>
          </p:cNvSpPr>
          <p:nvPr/>
        </p:nvSpPr>
        <p:spPr>
          <a:xfrm>
            <a:off x="5035637" y="4567189"/>
            <a:ext cx="1358868" cy="1358868"/>
          </a:xfrm>
          <a:prstGeom prst="diamond">
            <a:avLst/>
          </a:prstGeom>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t>Check rules</a:t>
            </a:r>
          </a:p>
        </p:txBody>
      </p:sp>
      <p:cxnSp>
        <p:nvCxnSpPr>
          <p:cNvPr id="86" name="Straight Arrow Connector 34">
            <a:extLst>
              <a:ext uri="{FF2B5EF4-FFF2-40B4-BE49-F238E27FC236}">
                <a16:creationId xmlns:a16="http://schemas.microsoft.com/office/drawing/2014/main" id="{50C8F554-1477-797D-9028-5FC4A491E852}"/>
              </a:ext>
            </a:extLst>
          </p:cNvPr>
          <p:cNvCxnSpPr>
            <a:cxnSpLocks/>
            <a:stCxn id="82" idx="3"/>
            <a:endCxn id="100" idx="2"/>
          </p:cNvCxnSpPr>
          <p:nvPr/>
        </p:nvCxnSpPr>
        <p:spPr>
          <a:xfrm>
            <a:off x="6394505" y="5246623"/>
            <a:ext cx="1095582" cy="812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F50A0F4-D357-94ED-4F9D-08D88120915B}"/>
              </a:ext>
            </a:extLst>
          </p:cNvPr>
          <p:cNvSpPr txBox="1"/>
          <p:nvPr/>
        </p:nvSpPr>
        <p:spPr>
          <a:xfrm>
            <a:off x="6561553" y="4566906"/>
            <a:ext cx="512386" cy="679623"/>
          </a:xfrm>
          <a:prstGeom prst="rect">
            <a:avLst/>
          </a:prstGeom>
          <a:noFill/>
        </p:spPr>
        <p:txBody>
          <a:bodyPr wrap="square">
            <a:spAutoFit/>
          </a:bodyPr>
          <a:lstStyle/>
          <a:p>
            <a:r>
              <a:rPr lang="en-US" sz="4400" dirty="0">
                <a:solidFill>
                  <a:srgbClr val="00B050"/>
                </a:solidFill>
                <a:sym typeface="Wingdings" panose="05000000000000000000" pitchFamily="2" charset="2"/>
              </a:rPr>
              <a:t></a:t>
            </a:r>
            <a:endParaRPr lang="en-GB" sz="4400" dirty="0">
              <a:solidFill>
                <a:srgbClr val="00B050"/>
              </a:solidFill>
            </a:endParaRPr>
          </a:p>
        </p:txBody>
      </p:sp>
      <p:sp>
        <p:nvSpPr>
          <p:cNvPr id="93" name="Multiplication Sign 92">
            <a:extLst>
              <a:ext uri="{FF2B5EF4-FFF2-40B4-BE49-F238E27FC236}">
                <a16:creationId xmlns:a16="http://schemas.microsoft.com/office/drawing/2014/main" id="{E356216F-1F43-784F-E264-E15E1860781D}"/>
              </a:ext>
            </a:extLst>
          </p:cNvPr>
          <p:cNvSpPr/>
          <p:nvPr/>
        </p:nvSpPr>
        <p:spPr>
          <a:xfrm>
            <a:off x="4229377" y="4726012"/>
            <a:ext cx="517968" cy="499242"/>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4" name="Rectangle 93">
            <a:extLst>
              <a:ext uri="{FF2B5EF4-FFF2-40B4-BE49-F238E27FC236}">
                <a16:creationId xmlns:a16="http://schemas.microsoft.com/office/drawing/2014/main" id="{44A38021-7CC5-DFBA-F0AC-588FAF4B823A}"/>
              </a:ext>
            </a:extLst>
          </p:cNvPr>
          <p:cNvSpPr/>
          <p:nvPr/>
        </p:nvSpPr>
        <p:spPr>
          <a:xfrm>
            <a:off x="3216466" y="4488404"/>
            <a:ext cx="951775" cy="66934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MSG:”improve object” GUID</a:t>
            </a:r>
            <a:endParaRPr lang="en-GB" sz="1200" dirty="0">
              <a:solidFill>
                <a:schemeClr val="tx1"/>
              </a:solidFill>
            </a:endParaRPr>
          </a:p>
        </p:txBody>
      </p:sp>
      <p:cxnSp>
        <p:nvCxnSpPr>
          <p:cNvPr id="95" name="Straight Arrow Connector 34">
            <a:extLst>
              <a:ext uri="{FF2B5EF4-FFF2-40B4-BE49-F238E27FC236}">
                <a16:creationId xmlns:a16="http://schemas.microsoft.com/office/drawing/2014/main" id="{C6CF7F0C-48DC-50CA-A8A1-F5371F6DD853}"/>
              </a:ext>
            </a:extLst>
          </p:cNvPr>
          <p:cNvCxnSpPr>
            <a:cxnSpLocks/>
            <a:stCxn id="82" idx="1"/>
            <a:endCxn id="51" idx="2"/>
          </p:cNvCxnSpPr>
          <p:nvPr/>
        </p:nvCxnSpPr>
        <p:spPr>
          <a:xfrm rot="10800000">
            <a:off x="2089747" y="4630471"/>
            <a:ext cx="2945891" cy="616152"/>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5239A12-A39D-2D70-D02B-65708963B3CA}"/>
              </a:ext>
            </a:extLst>
          </p:cNvPr>
          <p:cNvGrpSpPr/>
          <p:nvPr/>
        </p:nvGrpSpPr>
        <p:grpSpPr>
          <a:xfrm>
            <a:off x="7490087" y="4804750"/>
            <a:ext cx="900000" cy="900000"/>
            <a:chOff x="13016400" y="1459400"/>
            <a:chExt cx="900000" cy="900000"/>
          </a:xfrm>
        </p:grpSpPr>
        <p:sp>
          <p:nvSpPr>
            <p:cNvPr id="99" name="Oval 98">
              <a:extLst>
                <a:ext uri="{FF2B5EF4-FFF2-40B4-BE49-F238E27FC236}">
                  <a16:creationId xmlns:a16="http://schemas.microsoft.com/office/drawing/2014/main" id="{99A458B3-3D53-3A7E-5B92-7E1022FDC8D2}"/>
                </a:ext>
              </a:extLst>
            </p:cNvPr>
            <p:cNvSpPr/>
            <p:nvPr/>
          </p:nvSpPr>
          <p:spPr>
            <a:xfrm>
              <a:off x="13106400" y="1549400"/>
              <a:ext cx="720000" cy="72000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sz="1200" dirty="0"/>
            </a:p>
          </p:txBody>
        </p:sp>
        <p:sp>
          <p:nvSpPr>
            <p:cNvPr id="100" name="Oval 99">
              <a:extLst>
                <a:ext uri="{FF2B5EF4-FFF2-40B4-BE49-F238E27FC236}">
                  <a16:creationId xmlns:a16="http://schemas.microsoft.com/office/drawing/2014/main" id="{273FE9CA-ADE2-281A-6DDA-9771761E96A0}"/>
                </a:ext>
              </a:extLst>
            </p:cNvPr>
            <p:cNvSpPr/>
            <p:nvPr/>
          </p:nvSpPr>
          <p:spPr>
            <a:xfrm>
              <a:off x="13016400" y="1459400"/>
              <a:ext cx="900000" cy="9000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GB" sz="1400" dirty="0"/>
                <a:t>DONE</a:t>
              </a:r>
            </a:p>
          </p:txBody>
        </p:sp>
      </p:grpSp>
      <p:sp>
        <p:nvSpPr>
          <p:cNvPr id="35" name="Rectangle 34">
            <a:extLst>
              <a:ext uri="{FF2B5EF4-FFF2-40B4-BE49-F238E27FC236}">
                <a16:creationId xmlns:a16="http://schemas.microsoft.com/office/drawing/2014/main" id="{A454B841-FE41-FDD6-7E7B-A8F0A703A6EA}"/>
              </a:ext>
            </a:extLst>
          </p:cNvPr>
          <p:cNvSpPr/>
          <p:nvPr/>
        </p:nvSpPr>
        <p:spPr>
          <a:xfrm>
            <a:off x="6510873" y="225445"/>
            <a:ext cx="1879214" cy="1629728"/>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Requirements</a:t>
            </a:r>
            <a:endParaRPr lang="en-GB" dirty="0"/>
          </a:p>
        </p:txBody>
      </p:sp>
      <p:cxnSp>
        <p:nvCxnSpPr>
          <p:cNvPr id="46" name="Straight Arrow Connector 45">
            <a:extLst>
              <a:ext uri="{FF2B5EF4-FFF2-40B4-BE49-F238E27FC236}">
                <a16:creationId xmlns:a16="http://schemas.microsoft.com/office/drawing/2014/main" id="{24E5D6F9-371B-D1F4-D91B-376F3BD1BF73}"/>
              </a:ext>
            </a:extLst>
          </p:cNvPr>
          <p:cNvCxnSpPr>
            <a:cxnSpLocks/>
            <a:stCxn id="35" idx="1"/>
            <a:endCxn id="58" idx="3"/>
          </p:cNvCxnSpPr>
          <p:nvPr/>
        </p:nvCxnSpPr>
        <p:spPr>
          <a:xfrm flipH="1" flipV="1">
            <a:off x="5945495" y="622916"/>
            <a:ext cx="565378" cy="4173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70C9D97-5C26-88DA-F9E5-9D63090711CA}"/>
              </a:ext>
            </a:extLst>
          </p:cNvPr>
          <p:cNvGrpSpPr/>
          <p:nvPr/>
        </p:nvGrpSpPr>
        <p:grpSpPr>
          <a:xfrm>
            <a:off x="8408647" y="5476281"/>
            <a:ext cx="3728491" cy="1332951"/>
            <a:chOff x="8463511" y="5525049"/>
            <a:chExt cx="3728491" cy="1332951"/>
          </a:xfrm>
        </p:grpSpPr>
        <p:pic>
          <p:nvPicPr>
            <p:cNvPr id="49" name="Picture 48">
              <a:extLst>
                <a:ext uri="{FF2B5EF4-FFF2-40B4-BE49-F238E27FC236}">
                  <a16:creationId xmlns:a16="http://schemas.microsoft.com/office/drawing/2014/main" id="{78D4B3DF-F9EB-0E72-3F76-FC8C4C5A15F4}"/>
                </a:ext>
              </a:extLst>
            </p:cNvPr>
            <p:cNvPicPr>
              <a:picLocks noChangeAspect="1"/>
            </p:cNvPicPr>
            <p:nvPr/>
          </p:nvPicPr>
          <p:blipFill>
            <a:blip r:embed="rId5"/>
            <a:stretch>
              <a:fillRect/>
            </a:stretch>
          </p:blipFill>
          <p:spPr>
            <a:xfrm>
              <a:off x="8539606" y="5599218"/>
              <a:ext cx="3576301" cy="1108123"/>
            </a:xfrm>
            <a:prstGeom prst="rect">
              <a:avLst/>
            </a:prstGeom>
          </p:spPr>
        </p:pic>
        <p:sp>
          <p:nvSpPr>
            <p:cNvPr id="50" name="Rectangle 49">
              <a:extLst>
                <a:ext uri="{FF2B5EF4-FFF2-40B4-BE49-F238E27FC236}">
                  <a16:creationId xmlns:a16="http://schemas.microsoft.com/office/drawing/2014/main" id="{CF0F4FC2-C186-3246-6C2A-500DA6FBE55E}"/>
                </a:ext>
              </a:extLst>
            </p:cNvPr>
            <p:cNvSpPr/>
            <p:nvPr/>
          </p:nvSpPr>
          <p:spPr>
            <a:xfrm>
              <a:off x="10586086" y="5544064"/>
              <a:ext cx="1605916" cy="839755"/>
            </a:xfrm>
            <a:prstGeom prst="rect">
              <a:avLst/>
            </a:prstGeom>
            <a:solidFill>
              <a:srgbClr val="FFFFFF">
                <a:alpha val="45882"/>
              </a:srgbClr>
            </a:solidFill>
            <a:ln w="3175">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6723F5A2-F56D-64ED-894B-791E1B9666D4}"/>
                </a:ext>
              </a:extLst>
            </p:cNvPr>
            <p:cNvSpPr/>
            <p:nvPr/>
          </p:nvSpPr>
          <p:spPr>
            <a:xfrm>
              <a:off x="8463511" y="5525049"/>
              <a:ext cx="2172465" cy="133295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19589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EB6FD-7684-C9B8-5756-61032FA000A6}"/>
              </a:ext>
            </a:extLst>
          </p:cNvPr>
          <p:cNvSpPr>
            <a:spLocks noGrp="1"/>
          </p:cNvSpPr>
          <p:nvPr>
            <p:ph type="body" sz="quarter" idx="14"/>
          </p:nvPr>
        </p:nvSpPr>
        <p:spPr/>
        <p:txBody>
          <a:bodyPr/>
          <a:lstStyle/>
          <a:p>
            <a:r>
              <a:rPr lang="nl-NL" dirty="0"/>
              <a:t>Or live demo</a:t>
            </a:r>
            <a:endParaRPr lang="en-GB" dirty="0"/>
          </a:p>
        </p:txBody>
      </p:sp>
      <p:sp>
        <p:nvSpPr>
          <p:cNvPr id="3" name="Text Placeholder 2">
            <a:extLst>
              <a:ext uri="{FF2B5EF4-FFF2-40B4-BE49-F238E27FC236}">
                <a16:creationId xmlns:a16="http://schemas.microsoft.com/office/drawing/2014/main" id="{B4FD8491-E83F-7435-5A03-EA73A2D7E5CF}"/>
              </a:ext>
            </a:extLst>
          </p:cNvPr>
          <p:cNvSpPr>
            <a:spLocks noGrp="1"/>
          </p:cNvSpPr>
          <p:nvPr>
            <p:ph type="body" sz="quarter" idx="13"/>
          </p:nvPr>
        </p:nvSpPr>
        <p:spPr/>
        <p:txBody>
          <a:bodyPr/>
          <a:lstStyle/>
          <a:p>
            <a:r>
              <a:rPr lang="nl-NL" dirty="0"/>
              <a:t>tbd</a:t>
            </a:r>
            <a:endParaRPr lang="en-GB" dirty="0"/>
          </a:p>
        </p:txBody>
      </p:sp>
      <p:sp>
        <p:nvSpPr>
          <p:cNvPr id="4" name="Text Placeholder 3">
            <a:extLst>
              <a:ext uri="{FF2B5EF4-FFF2-40B4-BE49-F238E27FC236}">
                <a16:creationId xmlns:a16="http://schemas.microsoft.com/office/drawing/2014/main" id="{D907BE24-B58D-8C20-3B0B-702345BC39A9}"/>
              </a:ext>
            </a:extLst>
          </p:cNvPr>
          <p:cNvSpPr>
            <a:spLocks noGrp="1"/>
          </p:cNvSpPr>
          <p:nvPr>
            <p:ph type="body" sz="quarter" idx="15"/>
          </p:nvPr>
        </p:nvSpPr>
        <p:spPr/>
        <p:txBody>
          <a:bodyPr/>
          <a:lstStyle/>
          <a:p>
            <a:r>
              <a:rPr lang="nl-NL" dirty="0"/>
              <a:t>Or video</a:t>
            </a:r>
            <a:endParaRPr lang="en-GB" dirty="0"/>
          </a:p>
        </p:txBody>
      </p:sp>
      <p:sp>
        <p:nvSpPr>
          <p:cNvPr id="5" name="Text Placeholder 4">
            <a:extLst>
              <a:ext uri="{FF2B5EF4-FFF2-40B4-BE49-F238E27FC236}">
                <a16:creationId xmlns:a16="http://schemas.microsoft.com/office/drawing/2014/main" id="{67D483D6-9D1C-A8F4-272B-85A1CAC53ADB}"/>
              </a:ext>
            </a:extLst>
          </p:cNvPr>
          <p:cNvSpPr>
            <a:spLocks noGrp="1"/>
          </p:cNvSpPr>
          <p:nvPr>
            <p:ph type="body" sz="quarter" idx="16"/>
          </p:nvPr>
        </p:nvSpPr>
        <p:spPr/>
        <p:txBody>
          <a:bodyPr/>
          <a:lstStyle/>
          <a:p>
            <a:r>
              <a:rPr lang="nl-NL" dirty="0"/>
              <a:t>tbd</a:t>
            </a:r>
            <a:endParaRPr lang="en-GB" dirty="0"/>
          </a:p>
        </p:txBody>
      </p:sp>
      <p:pic>
        <p:nvPicPr>
          <p:cNvPr id="10" name="Picture Placeholder 9" descr="A picture containing building, outdoor, street, sky&#10;&#10;Description automatically generated">
            <a:extLst>
              <a:ext uri="{FF2B5EF4-FFF2-40B4-BE49-F238E27FC236}">
                <a16:creationId xmlns:a16="http://schemas.microsoft.com/office/drawing/2014/main" id="{AF2E5D2A-F369-23FF-BC0B-51DC6686CC3D}"/>
              </a:ext>
            </a:extLst>
          </p:cNvPr>
          <p:cNvPicPr>
            <a:picLocks noGrp="1" noChangeAspect="1"/>
          </p:cNvPicPr>
          <p:nvPr>
            <p:ph type="pic" sz="quarter" idx="17"/>
          </p:nvPr>
        </p:nvPicPr>
        <p:blipFill>
          <a:blip r:embed="rId3"/>
          <a:srcRect t="5376" b="5376"/>
          <a:stretch>
            <a:fillRect/>
          </a:stretch>
        </p:blipFill>
        <p:spPr/>
      </p:pic>
      <p:sp>
        <p:nvSpPr>
          <p:cNvPr id="7" name="Title 6">
            <a:extLst>
              <a:ext uri="{FF2B5EF4-FFF2-40B4-BE49-F238E27FC236}">
                <a16:creationId xmlns:a16="http://schemas.microsoft.com/office/drawing/2014/main" id="{5E6FA5B6-296D-71FF-461F-224D06663302}"/>
              </a:ext>
            </a:extLst>
          </p:cNvPr>
          <p:cNvSpPr>
            <a:spLocks noGrp="1"/>
          </p:cNvSpPr>
          <p:nvPr>
            <p:ph type="title"/>
          </p:nvPr>
        </p:nvSpPr>
        <p:spPr/>
        <p:txBody>
          <a:bodyPr/>
          <a:lstStyle/>
          <a:p>
            <a:r>
              <a:rPr lang="nl-NL" dirty="0"/>
              <a:t>Animated gif</a:t>
            </a:r>
            <a:endParaRPr lang="en-GB" dirty="0"/>
          </a:p>
        </p:txBody>
      </p:sp>
      <p:sp>
        <p:nvSpPr>
          <p:cNvPr id="8" name="Text Placeholder 1">
            <a:extLst>
              <a:ext uri="{FF2B5EF4-FFF2-40B4-BE49-F238E27FC236}">
                <a16:creationId xmlns:a16="http://schemas.microsoft.com/office/drawing/2014/main" id="{7FA77A94-3FF6-2A6F-C452-F4BCBF5D6642}"/>
              </a:ext>
            </a:extLst>
          </p:cNvPr>
          <p:cNvSpPr txBox="1">
            <a:spLocks/>
          </p:cNvSpPr>
          <p:nvPr/>
        </p:nvSpPr>
        <p:spPr>
          <a:xfrm>
            <a:off x="5400091" y="4636178"/>
            <a:ext cx="5080000" cy="4381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None/>
              <a:defRPr lang="en-US" sz="2400" b="1" kern="1200" dirty="0" smtClean="0">
                <a:solidFill>
                  <a:schemeClr val="tx1"/>
                </a:solidFill>
                <a:latin typeface="+mj-lt"/>
                <a:ea typeface="+mn-ea"/>
                <a:cs typeface="Biome Light" panose="020B0303030204020804" pitchFamily="34" charset="0"/>
              </a:defRPr>
            </a:lvl1pPr>
            <a:lvl2pPr marL="542925" indent="-276225"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Or still images</a:t>
            </a:r>
            <a:endParaRPr lang="en-GB" dirty="0"/>
          </a:p>
        </p:txBody>
      </p:sp>
    </p:spTree>
    <p:extLst>
      <p:ext uri="{BB962C8B-B14F-4D97-AF65-F5344CB8AC3E}">
        <p14:creationId xmlns:p14="http://schemas.microsoft.com/office/powerpoint/2010/main" val="271663044"/>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583</TotalTime>
  <Words>906</Words>
  <Application>Microsoft Office PowerPoint</Application>
  <PresentationFormat>Widescreen</PresentationFormat>
  <Paragraphs>231</Paragraphs>
  <Slides>22</Slides>
  <Notes>15</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Calibri</vt:lpstr>
      <vt:lpstr>Calibri Light</vt:lpstr>
      <vt:lpstr>Corbel</vt:lpstr>
      <vt:lpstr>Wingdings</vt:lpstr>
      <vt:lpstr>Office Theme</vt:lpstr>
      <vt:lpstr>Final presentation</vt:lpstr>
      <vt:lpstr>Contents</vt:lpstr>
      <vt:lpstr>Team</vt:lpstr>
      <vt:lpstr>Problem statement</vt:lpstr>
      <vt:lpstr>Rules we are checking </vt:lpstr>
      <vt:lpstr>Process  </vt:lpstr>
      <vt:lpstr>Process  </vt:lpstr>
      <vt:lpstr>Process  </vt:lpstr>
      <vt:lpstr>Animated gif</vt:lpstr>
      <vt:lpstr>Animated gif</vt:lpstr>
      <vt:lpstr>Conclusion </vt:lpstr>
      <vt:lpstr>Future work</vt:lpstr>
      <vt:lpstr>Compliance check Hackathon experience</vt:lpstr>
      <vt:lpstr>Questions</vt:lpstr>
      <vt:lpstr>PowerPoint Presentation</vt:lpstr>
      <vt:lpstr>Results from last year</vt:lpstr>
      <vt:lpstr>Growth by sector</vt:lpstr>
      <vt:lpstr>Growth by sector </vt:lpstr>
      <vt:lpstr>Contoso was great to work with. Patrice was my representative and she anticipated my needs and worked diligently to fix my issue.</vt:lpstr>
      <vt:lpstr>Timeline</vt:lpstr>
      <vt:lpstr>Goals for Q2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Detlev van Loenhout</dc:creator>
  <cp:lastModifiedBy>Detlev van Loenhout</cp:lastModifiedBy>
  <cp:revision>9</cp:revision>
  <dcterms:created xsi:type="dcterms:W3CDTF">2022-06-08T14:26:06Z</dcterms:created>
  <dcterms:modified xsi:type="dcterms:W3CDTF">2022-06-09T14:18:38Z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